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69" r:id="rId2"/>
    <p:sldId id="277" r:id="rId3"/>
    <p:sldId id="282" r:id="rId4"/>
    <p:sldId id="270" r:id="rId5"/>
    <p:sldId id="271" r:id="rId6"/>
    <p:sldId id="272" r:id="rId7"/>
    <p:sldId id="273" r:id="rId8"/>
    <p:sldId id="274" r:id="rId9"/>
    <p:sldId id="276" r:id="rId10"/>
    <p:sldId id="275" r:id="rId11"/>
    <p:sldId id="278" r:id="rId12"/>
    <p:sldId id="279" r:id="rId13"/>
    <p:sldId id="281" r:id="rId14"/>
    <p:sldId id="28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600FF"/>
    <a:srgbClr val="FF3300"/>
    <a:srgbClr val="AF6215"/>
    <a:srgbClr val="D37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4" autoAdjust="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AB26B-7AA8-4BDC-A580-D86C2BA41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9E312-4A54-4DA5-ADAB-237983132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33928-AA09-412C-BB9F-8D07AB5AC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3951-47B5-4B74-A462-B7BFEF429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B85ED-C14D-4FE0-8F2D-3B7E82BE8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00A4E-DBAC-407B-8F04-D025FCC0C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CF12-BD6D-4AEE-9FD8-BAEA5A430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D5A52-F1CB-4202-A3A4-CCA3362A9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D48D-2A55-45C4-BCC6-89E8FA70D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7949D-A3A2-4EAD-80C5-1D85848B9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282DE-953B-4AB1-9F54-F910A658E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4C422D-C300-4585-9C39-2205A82FA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7" r:id="rId2"/>
    <p:sldLayoutId id="2147483756" r:id="rId3"/>
    <p:sldLayoutId id="2147483755" r:id="rId4"/>
    <p:sldLayoutId id="2147483754" r:id="rId5"/>
    <p:sldLayoutId id="2147483753" r:id="rId6"/>
    <p:sldLayoutId id="2147483752" r:id="rId7"/>
    <p:sldLayoutId id="2147483751" r:id="rId8"/>
    <p:sldLayoutId id="2147483750" r:id="rId9"/>
    <p:sldLayoutId id="2147483749" r:id="rId10"/>
    <p:sldLayoutId id="2147483748" r:id="rId11"/>
  </p:sldLayoutIdLst>
  <p:transition spd="slow">
    <p:strips dir="r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botinok.co.il/sites/default/files/images/9605397c8dae326db0a5cbaa20955fc6_vini%20pux3.jpg" TargetMode="External"/><Relationship Id="rId3" Type="http://schemas.openxmlformats.org/officeDocument/2006/relationships/hyperlink" Target="http://larka.ucoz.ua/publ/pazly_castorland/pazly_castorland/20_25_maxi/60-1-0-138" TargetMode="External"/><Relationship Id="rId7" Type="http://schemas.openxmlformats.org/officeDocument/2006/relationships/hyperlink" Target="http://gorodnews.ru/news/img/thumb.php?id=2697.jpg&amp;w=700" TargetMode="External"/><Relationship Id="rId2" Type="http://schemas.openxmlformats.org/officeDocument/2006/relationships/hyperlink" Target="http://tales-game.net/deti-2/99893-zanyatie-1-slushaem-skazku-teremok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bookin.org.ru/book/2352534.jpg" TargetMode="External"/><Relationship Id="rId5" Type="http://schemas.openxmlformats.org/officeDocument/2006/relationships/hyperlink" Target="http://kinobank.org/movies_images/22124_704x400.jpg" TargetMode="External"/><Relationship Id="rId4" Type="http://schemas.openxmlformats.org/officeDocument/2006/relationships/hyperlink" Target="http://www.bookin.org.ru/book/2108236.jpg" TargetMode="External"/><Relationship Id="rId9" Type="http://schemas.openxmlformats.org/officeDocument/2006/relationships/hyperlink" Target="http://vkmedia.org.mp3dot.ru/images/art/c/5/8/9/b_c589e5f3f756070.pn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000125" y="928688"/>
            <a:ext cx="7721600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C00000"/>
                </a:solidFill>
              </a:rPr>
              <a:t>По страницам сказок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63" y="428625"/>
            <a:ext cx="6335712" cy="863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smtClean="0"/>
              <a:t>Логические задачи для 5 – 6 классов</a:t>
            </a:r>
          </a:p>
        </p:txBody>
      </p:sp>
      <p:pic>
        <p:nvPicPr>
          <p:cNvPr id="13315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2000250"/>
            <a:ext cx="4071937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527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rgbClr val="C00000"/>
                </a:solidFill>
              </a:rPr>
              <a:t>Винни</a:t>
            </a:r>
            <a:r>
              <a:rPr lang="ru-RU" sz="3600" b="1" dirty="0" smtClean="0">
                <a:solidFill>
                  <a:srgbClr val="C00000"/>
                </a:solidFill>
              </a:rPr>
              <a:t> Пух</a:t>
            </a:r>
          </a:p>
        </p:txBody>
      </p:sp>
      <p:pic>
        <p:nvPicPr>
          <p:cNvPr id="22530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908050"/>
            <a:ext cx="720725" cy="1008063"/>
          </a:xfrm>
        </p:spPr>
      </p:pic>
      <p:sp>
        <p:nvSpPr>
          <p:cNvPr id="22531" name="Содержимое 3"/>
          <p:cNvSpPr>
            <a:spLocks noGrp="1"/>
          </p:cNvSpPr>
          <p:nvPr>
            <p:ph sz="half" idx="2"/>
          </p:nvPr>
        </p:nvSpPr>
        <p:spPr>
          <a:xfrm>
            <a:off x="1547813" y="2133600"/>
            <a:ext cx="6911975" cy="15827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</a:t>
            </a:r>
            <a:r>
              <a:rPr lang="ru-RU" sz="2400" b="1" smtClean="0"/>
              <a:t>Три Винни Пуха весят больше, чем четыре Пятачка. Что тяжелее: четыре Винни Пуха или пять Пятачков?</a:t>
            </a:r>
          </a:p>
        </p:txBody>
      </p:sp>
      <p:pic>
        <p:nvPicPr>
          <p:cNvPr id="22532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908050"/>
            <a:ext cx="6477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908050"/>
            <a:ext cx="7191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Прямоугольник 7"/>
          <p:cNvSpPr>
            <a:spLocks noChangeArrowheads="1"/>
          </p:cNvSpPr>
          <p:nvPr/>
        </p:nvSpPr>
        <p:spPr bwMode="auto">
          <a:xfrm>
            <a:off x="3851275" y="1125538"/>
            <a:ext cx="649288" cy="719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sz="4400" b="1"/>
              <a:t>&gt;</a:t>
            </a:r>
            <a:endParaRPr lang="ru-RU" sz="4400" b="1"/>
          </a:p>
        </p:txBody>
      </p:sp>
      <p:pic>
        <p:nvPicPr>
          <p:cNvPr id="22535" name="Рисунок 8"/>
          <p:cNvPicPr>
            <a:picLocks noChangeAspect="1" noChangeArrowheads="1"/>
          </p:cNvPicPr>
          <p:nvPr/>
        </p:nvPicPr>
        <p:blipFill>
          <a:blip r:embed="rId4"/>
          <a:srcRect l="20927" t="14635" r="45276" b="26085"/>
          <a:stretch>
            <a:fillRect/>
          </a:stretch>
        </p:blipFill>
        <p:spPr bwMode="auto">
          <a:xfrm>
            <a:off x="4716463" y="908050"/>
            <a:ext cx="7921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9"/>
          <p:cNvPicPr>
            <a:picLocks noChangeAspect="1" noChangeArrowheads="1"/>
          </p:cNvPicPr>
          <p:nvPr/>
        </p:nvPicPr>
        <p:blipFill>
          <a:blip r:embed="rId4"/>
          <a:srcRect l="20927" t="14635" r="45276" b="26085"/>
          <a:stretch>
            <a:fillRect/>
          </a:stretch>
        </p:blipFill>
        <p:spPr bwMode="auto">
          <a:xfrm>
            <a:off x="5724525" y="908050"/>
            <a:ext cx="7921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10"/>
          <p:cNvPicPr>
            <a:picLocks noChangeAspect="1" noChangeArrowheads="1"/>
          </p:cNvPicPr>
          <p:nvPr/>
        </p:nvPicPr>
        <p:blipFill>
          <a:blip r:embed="rId4"/>
          <a:srcRect l="20927" t="14635" r="45276" b="26085"/>
          <a:stretch>
            <a:fillRect/>
          </a:stretch>
        </p:blipFill>
        <p:spPr bwMode="auto">
          <a:xfrm>
            <a:off x="6659563" y="908050"/>
            <a:ext cx="7921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Рисунок 11"/>
          <p:cNvPicPr>
            <a:picLocks noChangeAspect="1" noChangeArrowheads="1"/>
          </p:cNvPicPr>
          <p:nvPr/>
        </p:nvPicPr>
        <p:blipFill>
          <a:blip r:embed="rId4"/>
          <a:srcRect l="20927" t="14635" r="45276" b="26085"/>
          <a:stretch>
            <a:fillRect/>
          </a:stretch>
        </p:blipFill>
        <p:spPr bwMode="auto">
          <a:xfrm>
            <a:off x="7667625" y="908050"/>
            <a:ext cx="7921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Содержимое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644900"/>
            <a:ext cx="7207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Содержимое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644900"/>
            <a:ext cx="7207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Содержимое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4868863"/>
            <a:ext cx="7207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Содержимое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868863"/>
            <a:ext cx="7207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Рисунок 16"/>
          <p:cNvPicPr>
            <a:picLocks noChangeAspect="1" noChangeArrowheads="1"/>
          </p:cNvPicPr>
          <p:nvPr/>
        </p:nvPicPr>
        <p:blipFill>
          <a:blip r:embed="rId5"/>
          <a:srcRect l="20927" t="14635" r="45276" b="26085"/>
          <a:stretch>
            <a:fillRect/>
          </a:stretch>
        </p:blipFill>
        <p:spPr bwMode="auto">
          <a:xfrm>
            <a:off x="5219700" y="3716338"/>
            <a:ext cx="7921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Рисунок 17"/>
          <p:cNvPicPr>
            <a:picLocks noChangeAspect="1" noChangeArrowheads="1"/>
          </p:cNvPicPr>
          <p:nvPr/>
        </p:nvPicPr>
        <p:blipFill>
          <a:blip r:embed="rId5"/>
          <a:srcRect l="20927" t="14635" r="45276" b="26085"/>
          <a:stretch>
            <a:fillRect/>
          </a:stretch>
        </p:blipFill>
        <p:spPr bwMode="auto">
          <a:xfrm>
            <a:off x="6372225" y="3716338"/>
            <a:ext cx="7921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Рисунок 18"/>
          <p:cNvPicPr>
            <a:picLocks noChangeAspect="1" noChangeArrowheads="1"/>
          </p:cNvPicPr>
          <p:nvPr/>
        </p:nvPicPr>
        <p:blipFill>
          <a:blip r:embed="rId5"/>
          <a:srcRect l="20927" t="14635" r="45276" b="26085"/>
          <a:stretch>
            <a:fillRect/>
          </a:stretch>
        </p:blipFill>
        <p:spPr bwMode="auto">
          <a:xfrm>
            <a:off x="7451725" y="3716338"/>
            <a:ext cx="7921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Рисунок 19"/>
          <p:cNvPicPr>
            <a:picLocks noChangeAspect="1" noChangeArrowheads="1"/>
          </p:cNvPicPr>
          <p:nvPr/>
        </p:nvPicPr>
        <p:blipFill>
          <a:blip r:embed="rId6"/>
          <a:srcRect l="20927" t="14635" r="45276" b="26085"/>
          <a:stretch>
            <a:fillRect/>
          </a:stretch>
        </p:blipFill>
        <p:spPr bwMode="auto">
          <a:xfrm>
            <a:off x="5795963" y="4941888"/>
            <a:ext cx="79216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Рисунок 20"/>
          <p:cNvPicPr>
            <a:picLocks noChangeAspect="1" noChangeArrowheads="1"/>
          </p:cNvPicPr>
          <p:nvPr/>
        </p:nvPicPr>
        <p:blipFill>
          <a:blip r:embed="rId6"/>
          <a:srcRect l="20927" t="14635" r="45276" b="26085"/>
          <a:stretch>
            <a:fillRect/>
          </a:stretch>
        </p:blipFill>
        <p:spPr bwMode="auto">
          <a:xfrm>
            <a:off x="6948488" y="4941888"/>
            <a:ext cx="79216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8" name="Прямоугольник 21"/>
          <p:cNvSpPr>
            <a:spLocks noChangeArrowheads="1"/>
          </p:cNvSpPr>
          <p:nvPr/>
        </p:nvSpPr>
        <p:spPr bwMode="auto">
          <a:xfrm>
            <a:off x="3419475" y="4437063"/>
            <a:ext cx="1296988" cy="7921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ru-RU" sz="4000"/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43500" y="6072188"/>
            <a:ext cx="3000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Ответ:</a:t>
            </a:r>
            <a:r>
              <a:rPr lang="ru-RU" dirty="0">
                <a:latin typeface="+mn-lt"/>
              </a:rPr>
              <a:t> 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4 </a:t>
            </a:r>
            <a:r>
              <a:rPr lang="ru-RU" dirty="0" err="1">
                <a:solidFill>
                  <a:srgbClr val="0070C0"/>
                </a:solidFill>
                <a:latin typeface="+mn-lt"/>
              </a:rPr>
              <a:t>Винни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 Пуха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455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  </a:t>
            </a:r>
          </a:p>
        </p:txBody>
      </p:sp>
      <p:pic>
        <p:nvPicPr>
          <p:cNvPr id="23554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571625"/>
            <a:ext cx="3733800" cy="28003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549275"/>
            <a:ext cx="3733800" cy="531812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b="1" smtClean="0"/>
              <a:t>   Ослик Иа потерял хвост. </a:t>
            </a:r>
          </a:p>
          <a:p>
            <a:pPr algn="just" eaLnBrk="1" hangingPunct="1">
              <a:buFontTx/>
              <a:buNone/>
            </a:pPr>
            <a:r>
              <a:rPr lang="ru-RU" sz="2400" b="1" smtClean="0"/>
              <a:t>Винни Пух: - Хвост нашла Сова. </a:t>
            </a:r>
          </a:p>
          <a:p>
            <a:pPr algn="just" eaLnBrk="1" hangingPunct="1">
              <a:buFontTx/>
              <a:buNone/>
            </a:pPr>
            <a:r>
              <a:rPr lang="ru-RU" sz="2400" b="1" smtClean="0"/>
              <a:t>Сова: - Хвост нашел Пятачок. </a:t>
            </a:r>
          </a:p>
          <a:p>
            <a:pPr algn="just" eaLnBrk="1" hangingPunct="1">
              <a:buFontTx/>
              <a:buNone/>
            </a:pPr>
            <a:r>
              <a:rPr lang="ru-RU" sz="2400" b="1" smtClean="0"/>
              <a:t>Пятачок: - Я нашел хвост!</a:t>
            </a:r>
          </a:p>
          <a:p>
            <a:pPr algn="just" eaLnBrk="1" hangingPunct="1">
              <a:buFontTx/>
              <a:buNone/>
            </a:pPr>
            <a:r>
              <a:rPr lang="ru-RU" sz="2400" b="1" smtClean="0"/>
              <a:t>Только один из них сказал правду, а двое соврали. </a:t>
            </a:r>
          </a:p>
          <a:p>
            <a:pPr algn="just" eaLnBrk="1" hangingPunct="1">
              <a:buFontTx/>
              <a:buNone/>
            </a:pPr>
            <a:r>
              <a:rPr lang="ru-RU" sz="2400" b="1" smtClean="0"/>
              <a:t>Кто нашел хвост? </a:t>
            </a:r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r>
              <a:rPr lang="ru-RU" sz="2400" b="1" smtClean="0"/>
              <a:t>                          Ответ</a:t>
            </a:r>
            <a:r>
              <a:rPr lang="ru-RU" sz="2400" smtClean="0">
                <a:solidFill>
                  <a:srgbClr val="0070C0"/>
                </a:solidFill>
              </a:rPr>
              <a:t>:  Сова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384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2988" y="908050"/>
            <a:ext cx="3733800" cy="41148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b="1" smtClean="0"/>
              <a:t>         В избушке Бабы Яги сушатся 50  грибов. Среди любых 24 из них имеется хотя бы одна поганка, а среди любых 28 грибов – хотя бы один мухомор. Сколько  поганок и мухоморов сушит Баба Яга? </a:t>
            </a:r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0070C0"/>
                </a:solidFill>
              </a:rPr>
              <a:t>            </a:t>
            </a:r>
            <a:r>
              <a:rPr lang="ru-RU" sz="2400" b="1" smtClean="0"/>
              <a:t>Ответ:</a:t>
            </a:r>
            <a:r>
              <a:rPr lang="ru-RU" sz="2400" smtClean="0">
                <a:solidFill>
                  <a:srgbClr val="0070C0"/>
                </a:solidFill>
              </a:rPr>
              <a:t>  23 мухомора и 27 поганок</a:t>
            </a:r>
          </a:p>
        </p:txBody>
      </p:sp>
      <p:pic>
        <p:nvPicPr>
          <p:cNvPr id="24579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1052513"/>
            <a:ext cx="3663950" cy="4114800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Использованные источники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5602" name="Содержимое 2"/>
          <p:cNvSpPr>
            <a:spLocks noGrp="1"/>
          </p:cNvSpPr>
          <p:nvPr>
            <p:ph sz="half" idx="1"/>
          </p:nvPr>
        </p:nvSpPr>
        <p:spPr>
          <a:xfrm>
            <a:off x="1000125" y="1357313"/>
            <a:ext cx="7643813" cy="4714875"/>
          </a:xfrm>
        </p:spPr>
        <p:txBody>
          <a:bodyPr/>
          <a:lstStyle/>
          <a:p>
            <a:pPr marL="2159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smtClean="0"/>
              <a:t>Картинка на титульном листе:</a:t>
            </a:r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 </a:t>
            </a:r>
            <a:r>
              <a:rPr lang="en-US" sz="1600" smtClean="0">
                <a:hlinkClick r:id="rId2"/>
              </a:rPr>
              <a:t>http://tales-game.net/deti-2/99893-zanyatie-1-slushaem-skazku-teremok.html</a:t>
            </a:r>
            <a:r>
              <a:rPr lang="ru-RU" sz="1600" smtClean="0">
                <a:latin typeface="Arial" charset="0"/>
              </a:rPr>
              <a:t> </a:t>
            </a:r>
            <a:r>
              <a:rPr lang="ru-RU" sz="1600" smtClean="0"/>
              <a:t> </a:t>
            </a:r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2. Картинка «Три поросенка»: </a:t>
            </a:r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r>
              <a:rPr lang="en-US" sz="1600" smtClean="0">
                <a:hlinkClick r:id="rId3"/>
              </a:rPr>
              <a:t>http://larka.ucoz.ua/publ/pazly_castorland/pazly_castorland/20_25_maxi/60-1-0-138</a:t>
            </a:r>
            <a:endParaRPr lang="ru-RU" sz="1600" smtClean="0"/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3. Картинка «Малыш и Карлсон»: </a:t>
            </a:r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r>
              <a:rPr lang="en-US" sz="1600" smtClean="0">
                <a:hlinkClick r:id="rId4"/>
              </a:rPr>
              <a:t>http://www.bookin.org.ru/book/2108236.jpg</a:t>
            </a:r>
            <a:endParaRPr lang="ru-RU" sz="1600" smtClean="0"/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4. Картинка Змей Горыныч: </a:t>
            </a:r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r>
              <a:rPr lang="en-US" sz="1600" smtClean="0">
                <a:hlinkClick r:id="rId5"/>
              </a:rPr>
              <a:t>http://kinobank.org/movies_images/22124_704x400.jpg</a:t>
            </a:r>
            <a:endParaRPr lang="ru-RU" sz="1600" smtClean="0"/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5. Картинка  «Принцесса на горошине»: </a:t>
            </a:r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r>
              <a:rPr lang="en-US" sz="1600" smtClean="0">
                <a:hlinkClick r:id="rId6"/>
              </a:rPr>
              <a:t>http://www.bookin.org.ru/book/2352534.jpg</a:t>
            </a:r>
            <a:endParaRPr lang="ru-RU" sz="1600" smtClean="0"/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6. Картинка «Простоквашино»: </a:t>
            </a:r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r>
              <a:rPr lang="en-US" sz="1600" smtClean="0">
                <a:hlinkClick r:id="rId7"/>
              </a:rPr>
              <a:t>http://gorodnews.ru/news/img/thumb.php?id=2697.jpg&amp;w=700</a:t>
            </a:r>
            <a:endParaRPr lang="ru-RU" sz="1600" smtClean="0"/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7. Картинка «Винни Пух»: </a:t>
            </a:r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r>
              <a:rPr lang="en-US" sz="1600" smtClean="0">
                <a:hlinkClick r:id="rId8"/>
              </a:rPr>
              <a:t>http://botinok.co.il/sites/default/files/images/9605397c8dae326db0a5cbaa20955fc6_vini%20pux3.jpg</a:t>
            </a:r>
            <a:endParaRPr lang="ru-RU" sz="1600" smtClean="0"/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8. Картинка «Баба Яга»: </a:t>
            </a:r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r>
              <a:rPr lang="en-US" sz="1600" smtClean="0">
                <a:hlinkClick r:id="rId9"/>
              </a:rPr>
              <a:t>http://vkmedia.org.mp3dot.ru/images/art/c/5/8/9/b_c589e5f3f756070.png</a:t>
            </a:r>
            <a:endParaRPr lang="ru-RU" sz="1600" smtClean="0"/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endParaRPr lang="ru-RU" sz="1600" smtClean="0"/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endParaRPr lang="ru-RU" sz="1600" smtClean="0"/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endParaRPr lang="ru-RU" sz="1600" smtClean="0"/>
          </a:p>
          <a:p>
            <a:pPr marL="215900" indent="-457200" eaLnBrk="1" hangingPunct="1">
              <a:lnSpc>
                <a:spcPct val="80000"/>
              </a:lnSpc>
              <a:buFontTx/>
              <a:buNone/>
            </a:pPr>
            <a:endParaRPr lang="ru-RU" sz="400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28625" y="2428875"/>
            <a:ext cx="8229600" cy="1143000"/>
          </a:xfrm>
        </p:spPr>
        <p:txBody>
          <a:bodyPr/>
          <a:lstStyle/>
          <a:p>
            <a:r>
              <a:rPr lang="ru-RU" smtClean="0"/>
              <a:t>Спасибо за внимание!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116013" y="836613"/>
            <a:ext cx="7620000" cy="44164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В некотором царстве, в некотором государстве жила-была…</a:t>
            </a:r>
            <a:br>
              <a:rPr lang="ru-RU" sz="3200" b="1" smtClean="0">
                <a:solidFill>
                  <a:srgbClr val="C00000"/>
                </a:solidFill>
              </a:rPr>
            </a:br>
            <a:r>
              <a:rPr lang="ru-RU" sz="3200" b="1" smtClean="0">
                <a:solidFill>
                  <a:srgbClr val="C00000"/>
                </a:solidFill>
              </a:rPr>
              <a:t>Логика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928813"/>
            <a:ext cx="2857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875" y="928688"/>
            <a:ext cx="528637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/>
              <a:t>        </a:t>
            </a:r>
            <a:r>
              <a:rPr lang="ru-RU" b="1" dirty="0">
                <a:latin typeface="+mn-lt"/>
              </a:rPr>
              <a:t>Логика, наука о законах и формах правильного мышления, зародилась в Древней Греции. </a:t>
            </a:r>
          </a:p>
          <a:p>
            <a:pPr algn="just">
              <a:defRPr/>
            </a:pPr>
            <a:r>
              <a:rPr lang="ru-RU" b="1" dirty="0">
                <a:latin typeface="+mn-lt"/>
              </a:rPr>
              <a:t>       Основоположником логики по праву считают великого учёного Аристотеля (384 – 322 гг. до н.э.). </a:t>
            </a:r>
          </a:p>
          <a:p>
            <a:pPr algn="just">
              <a:defRPr/>
            </a:pPr>
            <a:r>
              <a:rPr lang="ru-RU" b="1" dirty="0">
                <a:latin typeface="+mn-lt"/>
              </a:rPr>
              <a:t>       Она лежит в основе различных наук (естественных, общественных и технических), а также в основе любого учебного предмета. </a:t>
            </a:r>
          </a:p>
          <a:p>
            <a:pPr algn="just">
              <a:defRPr/>
            </a:pPr>
            <a:r>
              <a:rPr lang="ru-RU" b="1" dirty="0">
                <a:latin typeface="+mn-lt"/>
              </a:rPr>
              <a:t>       Логику должен знать каждый человек, чтобы мыслить правильно.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600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Три поросенка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285875"/>
            <a:ext cx="7434263" cy="300037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b="1" smtClean="0"/>
              <a:t>         Один из трех поросят любит петь, другой танцевать, а третий читать. Ниф-ниф спрашивает своего брата: «Что ты читаешь?» Брат отвечает: «Читаю заметку о том, как Нуф-Нуф победил в конкурсе танцев». Кто из них танцор, певец и любитель почитать? </a:t>
            </a:r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0070C0"/>
                </a:solidFill>
              </a:rPr>
              <a:t>       </a:t>
            </a:r>
          </a:p>
        </p:txBody>
      </p:sp>
      <p:pic>
        <p:nvPicPr>
          <p:cNvPr id="16387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3643313"/>
            <a:ext cx="3500438" cy="2428875"/>
          </a:xfrm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5286375" y="4214813"/>
            <a:ext cx="3286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+mn-lt"/>
              </a:rPr>
              <a:t>Ответ: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+mn-lt"/>
              </a:rPr>
              <a:t>Ниф-ниф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 поет, </a:t>
            </a:r>
            <a:r>
              <a:rPr lang="ru-RU" sz="2000" b="1" dirty="0" err="1">
                <a:solidFill>
                  <a:srgbClr val="0070C0"/>
                </a:solidFill>
                <a:latin typeface="+mn-lt"/>
              </a:rPr>
              <a:t>Нуф-нуф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 танцует, а </a:t>
            </a:r>
            <a:r>
              <a:rPr lang="ru-RU" sz="2000" b="1" dirty="0" err="1">
                <a:solidFill>
                  <a:srgbClr val="0070C0"/>
                </a:solidFill>
                <a:latin typeface="+mn-lt"/>
              </a:rPr>
              <a:t>Наф-наф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 любит читать. 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600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Малыш и </a:t>
            </a:r>
            <a:r>
              <a:rPr lang="ru-RU" sz="3600" b="1" dirty="0" err="1" smtClean="0">
                <a:solidFill>
                  <a:srgbClr val="C00000"/>
                </a:solidFill>
              </a:rPr>
              <a:t>Карлсон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pic>
        <p:nvPicPr>
          <p:cNvPr id="17410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3714750"/>
            <a:ext cx="4038600" cy="2874963"/>
          </a:xfr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" y="1143000"/>
            <a:ext cx="8215313" cy="300037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b="1" smtClean="0"/>
              <a:t>           Пока «домомучительница» делала уборку, Карлсон , Малыш и щенок решили пошалить. В итоге все плюшки оказались съедены. Малыш сказал: «Это не я съел плюшки». Карлсон сказал: «Это щенок съел все плюшки». Оказалось, что одно из утверждений верное а другое – нет. Кто же съел все плюшки? </a:t>
            </a:r>
          </a:p>
          <a:p>
            <a:pPr eaLnBrk="1" hangingPunct="1">
              <a:buFontTx/>
              <a:buNone/>
            </a:pPr>
            <a:endParaRPr lang="ru-RU" sz="1800" smtClean="0"/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rgbClr val="0070C0"/>
                </a:solidFill>
              </a:rPr>
              <a:t>                                         </a:t>
            </a:r>
          </a:p>
        </p:txBody>
      </p:sp>
      <p:sp>
        <p:nvSpPr>
          <p:cNvPr id="5125" name="Прямоугольник 5"/>
          <p:cNvSpPr>
            <a:spLocks noChangeArrowheads="1"/>
          </p:cNvSpPr>
          <p:nvPr/>
        </p:nvSpPr>
        <p:spPr bwMode="auto">
          <a:xfrm>
            <a:off x="6143625" y="5429250"/>
            <a:ext cx="2357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Ответ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: </a:t>
            </a:r>
            <a:r>
              <a:rPr lang="ru-RU" b="1" dirty="0" err="1">
                <a:solidFill>
                  <a:srgbClr val="0070C0"/>
                </a:solidFill>
                <a:latin typeface="+mn-lt"/>
              </a:rPr>
              <a:t>Карлсон</a:t>
            </a:r>
            <a:r>
              <a:rPr lang="ru-RU" dirty="0">
                <a:solidFill>
                  <a:srgbClr val="0070C0"/>
                </a:solidFill>
              </a:rPr>
              <a:t>. </a:t>
            </a:r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81597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Змей Горыныч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143000"/>
            <a:ext cx="5357813" cy="48577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b="1" smtClean="0"/>
              <a:t>      Одна из голов змея Горыныча всегда говорит правду, другая- всегда врет, а третья – хитрит – иногда говорит правду, а иногда врет. </a:t>
            </a:r>
          </a:p>
          <a:p>
            <a:pPr algn="just" eaLnBrk="1" hangingPunct="1">
              <a:buFontTx/>
              <a:buNone/>
            </a:pPr>
            <a:r>
              <a:rPr lang="ru-RU" sz="2400" b="1" smtClean="0"/>
              <a:t>Первая голова: - Врет вторая. </a:t>
            </a:r>
          </a:p>
          <a:p>
            <a:pPr algn="just" eaLnBrk="1" hangingPunct="1">
              <a:buFontTx/>
              <a:buNone/>
            </a:pPr>
            <a:r>
              <a:rPr lang="ru-RU" sz="2400" b="1" smtClean="0"/>
              <a:t>Вторая голова: - Я хитрю! </a:t>
            </a:r>
          </a:p>
          <a:p>
            <a:pPr algn="just" eaLnBrk="1" hangingPunct="1">
              <a:buFontTx/>
              <a:buNone/>
            </a:pPr>
            <a:r>
              <a:rPr lang="ru-RU" sz="2400" b="1" smtClean="0"/>
              <a:t>Третья голова: - Вторая всегда говорит правду. </a:t>
            </a:r>
          </a:p>
          <a:p>
            <a:pPr algn="just" eaLnBrk="1" hangingPunct="1">
              <a:buFontTx/>
              <a:buNone/>
            </a:pPr>
            <a:r>
              <a:rPr lang="ru-RU" sz="2400" b="1" smtClean="0"/>
              <a:t>Какая голова хитрит, а какая врет? </a:t>
            </a:r>
          </a:p>
          <a:p>
            <a:pPr eaLnBrk="1" hangingPunct="1">
              <a:buFontTx/>
              <a:buNone/>
            </a:pPr>
            <a:endParaRPr lang="ru-RU" sz="1800" b="1" smtClean="0"/>
          </a:p>
          <a:p>
            <a:pPr eaLnBrk="1" hangingPunct="1">
              <a:buFontTx/>
              <a:buNone/>
            </a:pPr>
            <a:r>
              <a:rPr lang="ru-RU" sz="2400" b="1" smtClean="0"/>
              <a:t>Ответ:</a:t>
            </a:r>
            <a:r>
              <a:rPr lang="ru-RU" sz="2400" b="1" smtClean="0">
                <a:solidFill>
                  <a:srgbClr val="0070C0"/>
                </a:solidFill>
              </a:rPr>
              <a:t> Вторая – лжет, а третья – хитрит</a:t>
            </a:r>
            <a:r>
              <a:rPr lang="ru-RU" sz="1800" b="1" smtClean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18435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0" y="3357563"/>
            <a:ext cx="2928938" cy="2786062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6715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Иван-дурак</a:t>
            </a:r>
          </a:p>
        </p:txBody>
      </p:sp>
      <p:pic>
        <p:nvPicPr>
          <p:cNvPr id="19458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16238" y="1125538"/>
            <a:ext cx="3733800" cy="2330450"/>
          </a:xfrm>
        </p:spPr>
      </p:pic>
      <p:sp>
        <p:nvSpPr>
          <p:cNvPr id="19459" name="Содержимое 3"/>
          <p:cNvSpPr>
            <a:spLocks noGrp="1"/>
          </p:cNvSpPr>
          <p:nvPr>
            <p:ph sz="half" idx="2"/>
          </p:nvPr>
        </p:nvSpPr>
        <p:spPr>
          <a:xfrm>
            <a:off x="1403350" y="3933825"/>
            <a:ext cx="7262813" cy="21590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smtClean="0"/>
              <a:t>          </a:t>
            </a:r>
            <a:r>
              <a:rPr lang="ru-RU" sz="2400" b="1" smtClean="0"/>
              <a:t>Отправил царь Ивана–дурака на пруд, да дал задание ему, набрать 6 л воды. А у Ивана только два сосуда: 5 л и 7 л. Помогите Ивану справиться с заданием.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74453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Принцесса на горошине</a:t>
            </a:r>
          </a:p>
        </p:txBody>
      </p:sp>
      <p:pic>
        <p:nvPicPr>
          <p:cNvPr id="20482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844675"/>
            <a:ext cx="3600450" cy="36004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7900" y="1628775"/>
            <a:ext cx="3805238" cy="40322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b="1" smtClean="0"/>
              <a:t>        Чтобы проверить принцессу, хитрая королева положила ей на кровать 20 тюфяков. 10 тюфяков были из гусиного пуха, 16 –из гагачьего пуха.  Сколько тюфяков содержали и гусиный, и гагачий пух. </a:t>
            </a:r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r>
              <a:rPr lang="ru-RU" sz="2400" b="1" smtClean="0"/>
              <a:t>                 Ответ:   </a:t>
            </a:r>
            <a:r>
              <a:rPr lang="ru-RU" sz="2400" smtClean="0">
                <a:solidFill>
                  <a:srgbClr val="0070C0"/>
                </a:solidFill>
              </a:rPr>
              <a:t>6 тюфяков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600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rgbClr val="C00000"/>
                </a:solidFill>
              </a:rPr>
              <a:t>Простоквашино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556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        </a:t>
            </a:r>
            <a:r>
              <a:rPr lang="ru-RU" sz="2400" b="1" smtClean="0"/>
              <a:t>40% жителей Простоквашино выписывают журналы, 75% - газеты, 10% - не выписывают ничего. Сколько процентов выписывают и газеты и журналы? </a:t>
            </a:r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r>
              <a:rPr lang="ru-RU" sz="2400" smtClean="0"/>
              <a:t>                    </a:t>
            </a:r>
            <a:r>
              <a:rPr lang="ru-RU" sz="2400" smtClean="0">
                <a:solidFill>
                  <a:srgbClr val="0070C0"/>
                </a:solidFill>
              </a:rPr>
              <a:t>                                                              </a:t>
            </a:r>
            <a:r>
              <a:rPr lang="ru-RU" sz="2400" b="1" smtClean="0"/>
              <a:t>Ответ:</a:t>
            </a:r>
            <a:r>
              <a:rPr lang="ru-RU" sz="2400" smtClean="0">
                <a:solidFill>
                  <a:srgbClr val="0070C0"/>
                </a:solidFill>
              </a:rPr>
              <a:t> 25%</a:t>
            </a:r>
          </a:p>
        </p:txBody>
      </p:sp>
      <p:pic>
        <p:nvPicPr>
          <p:cNvPr id="21507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1916113"/>
            <a:ext cx="3816350" cy="3889375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620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По страницам сказок</vt:lpstr>
      <vt:lpstr>В некотором царстве, в некотором государстве жила-была… Логика</vt:lpstr>
      <vt:lpstr>Презентация PowerPoint</vt:lpstr>
      <vt:lpstr>Три поросенка</vt:lpstr>
      <vt:lpstr>Малыш и Карлсон</vt:lpstr>
      <vt:lpstr>Змей Горыныч</vt:lpstr>
      <vt:lpstr>Иван-дурак</vt:lpstr>
      <vt:lpstr>Принцесса на горошине</vt:lpstr>
      <vt:lpstr>Простоквашино</vt:lpstr>
      <vt:lpstr>Винни Пух</vt:lpstr>
      <vt:lpstr>  </vt:lpstr>
      <vt:lpstr>   </vt:lpstr>
      <vt:lpstr>Использованные источники </vt:lpstr>
      <vt:lpstr>Спасибо за внимание!</vt:lpstr>
    </vt:vector>
  </TitlesOfParts>
  <Company>TNT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Площадь трапеции</dc:title>
  <dc:creator>Shurupan</dc:creator>
  <cp:lastModifiedBy>Пользователь</cp:lastModifiedBy>
  <cp:revision>53</cp:revision>
  <dcterms:created xsi:type="dcterms:W3CDTF">2004-11-22T19:32:01Z</dcterms:created>
  <dcterms:modified xsi:type="dcterms:W3CDTF">2014-01-24T10:32:13Z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0008007001000000000001024140</vt:lpwstr>
  </property>
</Properties>
</file>