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22408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Неделя психологии в МБОУ СОШ № </a:t>
            </a:r>
            <a:r>
              <a:rPr lang="ru-RU" sz="6000" dirty="0" smtClean="0"/>
              <a:t>14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214818"/>
            <a:ext cx="7858148" cy="16811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Педагог-психолог: </a:t>
            </a:r>
          </a:p>
          <a:p>
            <a:r>
              <a:rPr lang="ru-RU" sz="2800" dirty="0" err="1" smtClean="0"/>
              <a:t>Шаведро</a:t>
            </a:r>
            <a:r>
              <a:rPr lang="ru-RU" sz="2800" dirty="0" smtClean="0"/>
              <a:t> Е.С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2013г.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/>
              <a:t>. «Психологический забор».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/>
          </a:bodyPr>
          <a:lstStyle/>
          <a:p>
            <a:r>
              <a:rPr lang="ru-RU" sz="2000" dirty="0"/>
              <a:t>Цель: способствовать умению учащихся выражать своё мнение.</a:t>
            </a:r>
          </a:p>
          <a:p>
            <a:r>
              <a:rPr lang="ru-RU" sz="2000" dirty="0"/>
              <a:t>Учащиеся записывают свои мечты на «заборе».</a:t>
            </a:r>
          </a:p>
          <a:p>
            <a:r>
              <a:rPr lang="ru-RU" sz="2000" dirty="0"/>
              <a:t>Тема: «Я хочу, чтобы в нашей школе…».</a:t>
            </a:r>
          </a:p>
          <a:p>
            <a:endParaRPr lang="ru-RU" sz="2000" dirty="0"/>
          </a:p>
        </p:txBody>
      </p:sp>
      <p:pic>
        <p:nvPicPr>
          <p:cNvPr id="6146" name="Picture 2" descr="F:\неделя психологии\школа фото\DSC01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3" y="2348880"/>
            <a:ext cx="4320480" cy="34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еделя психологии\школа фото\DSC01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3924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«Я люблю Вас, мой учитель».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1926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</a:t>
            </a:r>
            <a:r>
              <a:rPr lang="ru-RU" sz="2000" dirty="0"/>
              <a:t>: создание сплоченного общешкольного коллектива, помочь прояснить и улучшить взаимоотношения «Учитель-ученик», снять барьеры общения.</a:t>
            </a:r>
          </a:p>
          <a:p>
            <a:pPr marL="64008" indent="0">
              <a:buNone/>
            </a:pPr>
            <a:endParaRPr lang="ru-RU" sz="2000" dirty="0"/>
          </a:p>
        </p:txBody>
      </p:sp>
      <p:pic>
        <p:nvPicPr>
          <p:cNvPr id="7170" name="Picture 2" descr="F:\неделя психологии\школа фото\DSC01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" y="1700808"/>
            <a:ext cx="447598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неделя психологии\школа фото\DSC011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4320331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dirty="0"/>
              <a:t>Развивающее адаптационное занятие: "Впереди у нас пятый класс".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616624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dirty="0"/>
              <a:t>Цель: профилактика проблем адаптации в среднем звене.</a:t>
            </a:r>
          </a:p>
          <a:p>
            <a:pPr marL="64008" indent="0" algn="ctr">
              <a:buNone/>
            </a:pPr>
            <a:r>
              <a:rPr lang="ru-RU" sz="2000" dirty="0"/>
              <a:t>Задачи:</a:t>
            </a:r>
          </a:p>
          <a:p>
            <a:r>
              <a:rPr lang="ru-RU" sz="2000" dirty="0"/>
              <a:t>- формирование представлений о новом социальном статусе пятиклассника;</a:t>
            </a:r>
          </a:p>
          <a:p>
            <a:r>
              <a:rPr lang="ru-RU" sz="2000" dirty="0"/>
              <a:t>- формирование представлений о предварительном прогнозировании своего будущего;</a:t>
            </a:r>
          </a:p>
          <a:p>
            <a:r>
              <a:rPr lang="ru-RU" sz="2000" dirty="0"/>
              <a:t> - снятие тревожности по поводу перехода из начального звена в среднее.</a:t>
            </a:r>
          </a:p>
          <a:p>
            <a:endParaRPr lang="ru-RU" dirty="0"/>
          </a:p>
        </p:txBody>
      </p:sp>
      <p:pic>
        <p:nvPicPr>
          <p:cNvPr id="8194" name="Picture 2" descr="F:\неделя психологии\школа фото\DSC01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47302"/>
            <a:ext cx="4608512" cy="280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еделя психологии\школа фото\DSC01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40" y="300615"/>
            <a:ext cx="4049288" cy="25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неделя психологии\школа фото\DSC01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76464" cy="25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неделя психологии\школа фото\DSC011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40968"/>
            <a:ext cx="39959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неделя психологии\школа фото\DSC011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" y="3068960"/>
            <a:ext cx="4764021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6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«Поделись своими секретами здорового образа жизни».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Цель: способствовать умению учащихся выражать своё мнение.</a:t>
            </a:r>
          </a:p>
          <a:p>
            <a:r>
              <a:rPr lang="ru-RU" sz="2000" dirty="0"/>
              <a:t>Учащиеся рисуют рисунки на тему: "Здоровый образ жизни"</a:t>
            </a:r>
          </a:p>
        </p:txBody>
      </p:sp>
      <p:pic>
        <p:nvPicPr>
          <p:cNvPr id="10242" name="Picture 2" descr="F:\неделя психологии\школа фото\DSC01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69674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dirty="0"/>
              <a:t>Письмо самому себе.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/>
          <a:lstStyle/>
          <a:p>
            <a:r>
              <a:rPr lang="ru-RU" sz="2000" dirty="0"/>
              <a:t>Цель акции: дифференциация смысловых личностных конструктов, их анализ; наблюдение за собственными изменениями в структуре личности.</a:t>
            </a:r>
          </a:p>
          <a:p>
            <a:r>
              <a:rPr lang="ru-RU" sz="2000" dirty="0"/>
              <a:t>В качестве высшей формы диалога выбрано письмо самому себе, составленное психологами.</a:t>
            </a:r>
          </a:p>
          <a:p>
            <a:pPr marL="64008" indent="0">
              <a:buNone/>
            </a:pPr>
            <a:endParaRPr lang="ru-RU" dirty="0"/>
          </a:p>
        </p:txBody>
      </p:sp>
      <p:pic>
        <p:nvPicPr>
          <p:cNvPr id="11266" name="Picture 2" descr="F:\неделя психологии\школа фото\DSC01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9766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3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еделя психологии\школа фото\DSC011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-24865"/>
            <a:ext cx="528571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неделя психологии\школа фото\DSC01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57" y="1124744"/>
            <a:ext cx="327873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неделя психологии\школа фото\DSC01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" y="3429001"/>
            <a:ext cx="5532107" cy="336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dirty="0"/>
              <a:t>Развлекательно-познавательная викторина "Умники и умницы".</a:t>
            </a:r>
          </a:p>
        </p:txBody>
      </p:sp>
      <p:pic>
        <p:nvPicPr>
          <p:cNvPr id="13314" name="Picture 2" descr="F:\неделя психологии\школа фото\DSC011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356" y="3476780"/>
            <a:ext cx="3923928" cy="33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неделя психологии\школа фото\DSC011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38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неделя психологии\школа фото\DSC01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7" y="332656"/>
            <a:ext cx="32403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неделя психологии\школа фото\DSC011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66484"/>
            <a:ext cx="32278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F:\неделя психологии\школа фото\DSC01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5143500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39903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6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Планирование и принципы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99F3FF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000" i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Основные принципы</a:t>
            </a: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: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3FF"/>
              </a:buClr>
              <a:buSzPct val="60000"/>
              <a:buFont typeface="Wingdings" pitchFamily="2" charset="2"/>
              <a:buChar char="n"/>
              <a:defRPr/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99F3FF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1. Неделя должна быть целостной и законченной, т. е. иметь психологически очерченные начало и конец, основную идею и девиз.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3FF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2. Необходимо каждый день иметь такие виды работы, которые делали бы его неповторимым, так и «сквозные» мероприятия, которые задавали бы общий дух Неделе.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3FF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3. Каждый день должен быть целостным и законченным, т. е. содержать некое центральное мероприятие, иметь смысловую направленность, которая может выражаться в девизе дня.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3FF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4. События Недели должны охватывать всю школу – и детей и взрослых.</a:t>
            </a:r>
          </a:p>
          <a:p>
            <a:pPr marL="342900" lvl="0" indent="-342900" fontAlgn="base">
              <a:spcAft>
                <a:spcPct val="0"/>
              </a:spcAft>
              <a:buClr>
                <a:srgbClr val="99F3FF"/>
              </a:buClr>
              <a:buSzPct val="60000"/>
              <a:buFont typeface="Wingdings" pitchFamily="2" charset="2"/>
              <a:buChar char="n"/>
              <a:defRPr/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5. Мероприятия Недели не должны, по возможности, вмешиваться в учебный процесс.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kern="0" dirty="0">
                <a:ln>
                  <a:noFill/>
                </a:ln>
                <a:solidFill>
                  <a:srgbClr val="C5C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Задачи </a:t>
            </a:r>
            <a:r>
              <a:rPr lang="ru-RU" sz="4000" b="1" kern="0" dirty="0" smtClean="0">
                <a:ln>
                  <a:noFill/>
                </a:ln>
                <a:solidFill>
                  <a:srgbClr val="C5C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недели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•         Развитие коммуникативных навыков и социально-психологических свойств личности учащихся.</a:t>
            </a:r>
          </a:p>
          <a:p>
            <a:r>
              <a:rPr lang="ru-RU" sz="2000" dirty="0"/>
              <a:t>•         Развитие рефлексии.</a:t>
            </a:r>
          </a:p>
          <a:p>
            <a:r>
              <a:rPr lang="ru-RU" sz="2000" dirty="0"/>
              <a:t>•         Развитие мотивационной сферы.</a:t>
            </a:r>
          </a:p>
          <a:p>
            <a:r>
              <a:rPr lang="ru-RU" sz="2000" dirty="0"/>
              <a:t>•         Развитие и осмысление системы личных жизненных ценностей у учащихся и педагогов.</a:t>
            </a:r>
          </a:p>
          <a:p>
            <a:r>
              <a:rPr lang="ru-RU" sz="2000" dirty="0"/>
              <a:t>•         Формирование общего настроения оптимистической то-</a:t>
            </a:r>
            <a:r>
              <a:rPr lang="ru-RU" sz="2000" dirty="0" err="1"/>
              <a:t>нальности</a:t>
            </a:r>
            <a:r>
              <a:rPr lang="ru-RU" sz="2000" dirty="0"/>
              <a:t> в школе, настрой на «психологическую волну».</a:t>
            </a:r>
          </a:p>
          <a:p>
            <a:r>
              <a:rPr lang="ru-RU" sz="2000" dirty="0"/>
              <a:t>•         Стимулирование интереса к психологическим </a:t>
            </a:r>
            <a:r>
              <a:rPr lang="ru-RU" sz="2000" dirty="0" smtClean="0"/>
              <a:t>знаниям </a:t>
            </a:r>
            <a:r>
              <a:rPr lang="ru-RU" sz="2000" dirty="0"/>
              <a:t>и к деятельности школьного психолога.</a:t>
            </a:r>
          </a:p>
          <a:p>
            <a:r>
              <a:rPr lang="ru-RU" sz="2000" dirty="0"/>
              <a:t>•         Удовлетворение потребности школьников в сильных и целостных эмоциональных переживаниях.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660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План </a:t>
            </a:r>
            <a:r>
              <a:rPr lang="ru-RU" sz="4000" dirty="0" smtClean="0"/>
              <a:t>Недели психологии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i="1" dirty="0">
                <a:latin typeface="Calibri"/>
                <a:ea typeface="Times New Roman"/>
                <a:cs typeface="Arial"/>
              </a:rPr>
              <a:t>Понедельник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Calibri"/>
                <a:ea typeface="Times New Roman"/>
                <a:cs typeface="Arial"/>
              </a:rPr>
              <a:t>1. Акция «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Радуга настроений».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latin typeface="Calibri"/>
                <a:ea typeface="Times New Roman"/>
                <a:cs typeface="Arial"/>
              </a:rPr>
              <a:t>2. «Школа </a:t>
            </a:r>
            <a:r>
              <a:rPr lang="ru-RU" sz="2000" b="1" dirty="0">
                <a:latin typeface="Calibri"/>
                <a:ea typeface="Times New Roman"/>
                <a:cs typeface="Arial"/>
              </a:rPr>
              <a:t>будущего. Какой я вижу школу через 100 лет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» .(</a:t>
            </a:r>
            <a:r>
              <a:rPr lang="ru-RU" sz="2000" b="1" dirty="0">
                <a:latin typeface="Calibri"/>
                <a:ea typeface="Times New Roman"/>
                <a:cs typeface="Arial"/>
              </a:rPr>
              <a:t>рисуют младшие школьники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Calibri"/>
                <a:ea typeface="Times New Roman"/>
                <a:cs typeface="Arial"/>
              </a:rPr>
              <a:t>3. «Психологический забор» на тему : «Я хочу, чтобы в нашей школе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…» .(</a:t>
            </a:r>
            <a:r>
              <a:rPr lang="ru-RU" sz="2000" b="1" dirty="0">
                <a:latin typeface="Calibri"/>
                <a:ea typeface="Times New Roman"/>
                <a:cs typeface="Arial"/>
              </a:rPr>
              <a:t>все взрослые и дети школы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)</a:t>
            </a:r>
          </a:p>
          <a:p>
            <a:pPr marL="64008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b="1" dirty="0">
                <a:latin typeface="Calibri"/>
                <a:ea typeface="Times New Roman"/>
                <a:cs typeface="Arial"/>
              </a:rPr>
              <a:t>Вторник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Calibri"/>
                <a:ea typeface="Times New Roman"/>
                <a:cs typeface="Arial"/>
              </a:rPr>
              <a:t>1. «Я люблю Вас, мой учитель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» .(</a:t>
            </a:r>
            <a:r>
              <a:rPr lang="ru-RU" sz="2000" b="1" dirty="0">
                <a:latin typeface="Calibri"/>
                <a:ea typeface="Times New Roman"/>
                <a:cs typeface="Arial"/>
              </a:rPr>
              <a:t>все взрослые и дети школы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Calibri"/>
                <a:ea typeface="Times New Roman"/>
                <a:cs typeface="Arial"/>
              </a:rPr>
              <a:t>2.Развивающее адаптационное занятие: 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«Впереди </a:t>
            </a:r>
            <a:r>
              <a:rPr lang="ru-RU" sz="2000" b="1" dirty="0">
                <a:latin typeface="Calibri"/>
                <a:ea typeface="Times New Roman"/>
                <a:cs typeface="Arial"/>
              </a:rPr>
              <a:t>у нас пятый 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класс» .(четвертые классы)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latin typeface="Calibri"/>
                <a:ea typeface="Times New Roman"/>
                <a:cs typeface="Arial"/>
              </a:rPr>
              <a:t>3. «Поделись своими секретами здорового образа жизни». (рисуют младшие школьники</a:t>
            </a:r>
            <a:r>
              <a:rPr lang="ru-RU" sz="2000" b="1" dirty="0" smtClean="0">
                <a:latin typeface="Calibri"/>
                <a:ea typeface="Times New Roman"/>
                <a:cs typeface="Arial"/>
              </a:rPr>
              <a:t>)</a:t>
            </a:r>
          </a:p>
          <a:p>
            <a:pPr marL="64008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b="1" dirty="0">
              <a:latin typeface="Calibri"/>
              <a:ea typeface="Times New Roman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b="1" dirty="0">
              <a:latin typeface="Calibri"/>
              <a:ea typeface="Times New Roman"/>
              <a:cs typeface="Arial"/>
            </a:endParaRPr>
          </a:p>
          <a:p>
            <a:pPr marL="64008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11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000" dirty="0"/>
              <a:t>Среда</a:t>
            </a:r>
          </a:p>
          <a:p>
            <a:r>
              <a:rPr lang="ru-RU" sz="2000" dirty="0"/>
              <a:t>1</a:t>
            </a:r>
            <a:r>
              <a:rPr lang="ru-RU" sz="2000" dirty="0" smtClean="0"/>
              <a:t>. Письмо </a:t>
            </a:r>
            <a:r>
              <a:rPr lang="ru-RU" sz="2000" dirty="0"/>
              <a:t>самому </a:t>
            </a:r>
            <a:r>
              <a:rPr lang="ru-RU" sz="2000" dirty="0" smtClean="0"/>
              <a:t>себе. (младшие школьники)</a:t>
            </a:r>
          </a:p>
          <a:p>
            <a:r>
              <a:rPr lang="ru-RU" sz="2000" dirty="0"/>
              <a:t>2</a:t>
            </a:r>
            <a:r>
              <a:rPr lang="ru-RU" sz="2000" dirty="0" smtClean="0"/>
              <a:t>. Развлекательно-познавательная </a:t>
            </a:r>
            <a:r>
              <a:rPr lang="ru-RU" sz="2000" dirty="0"/>
              <a:t>викторина </a:t>
            </a:r>
            <a:r>
              <a:rPr lang="ru-RU" sz="2000" dirty="0" smtClean="0"/>
              <a:t>«Умники </a:t>
            </a:r>
            <a:r>
              <a:rPr lang="ru-RU" sz="2000" dirty="0"/>
              <a:t>и </a:t>
            </a:r>
            <a:r>
              <a:rPr lang="ru-RU" sz="2000" dirty="0" smtClean="0"/>
              <a:t>умницы» .(младшие школьники)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F:\неделя психологии\школа фото\DSC01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80" y="3559324"/>
            <a:ext cx="420979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неделя психологии\школа фото\DSC01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0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/>
              <a:t>Акция «Радуга настроения» </a:t>
            </a:r>
            <a:br>
              <a:rPr lang="ru-RU" dirty="0"/>
            </a:br>
            <a:r>
              <a:rPr lang="ru-RU" dirty="0"/>
              <a:t>(жетончики с настроением)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ru-RU" sz="2000" dirty="0"/>
              <a:t>Цель акции: </a:t>
            </a:r>
            <a:endParaRPr lang="ru-RU" sz="2000" dirty="0" smtClean="0"/>
          </a:p>
          <a:p>
            <a:r>
              <a:rPr lang="ru-RU" sz="2000" dirty="0" smtClean="0"/>
              <a:t>вызвать </a:t>
            </a:r>
            <a:r>
              <a:rPr lang="ru-RU" sz="2000" dirty="0"/>
              <a:t>интерес к себе, к осознанию собственного настроения и его влияния на окружающих; </a:t>
            </a:r>
            <a:endParaRPr lang="ru-RU" sz="2000" dirty="0" smtClean="0"/>
          </a:p>
          <a:p>
            <a:r>
              <a:rPr lang="ru-RU" sz="2000" dirty="0" smtClean="0"/>
              <a:t>диагностика </a:t>
            </a:r>
            <a:r>
              <a:rPr lang="ru-RU" sz="2000" dirty="0"/>
              <a:t>эмоционального состояния учащихся и педагогов.</a:t>
            </a:r>
          </a:p>
        </p:txBody>
      </p:sp>
      <p:pic>
        <p:nvPicPr>
          <p:cNvPr id="2050" name="Picture 2" descr="F:\неделя психологии\школа фото\DSC01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283968" cy="30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еделя психологии\школа фото\DSC01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1399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1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еделя психологии\школа фото\DSC011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6924"/>
            <a:ext cx="3744415" cy="25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еделя психологии\школа фото\DSC011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407"/>
            <a:ext cx="3947931" cy="25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неделя психологии\школа фото\DSC01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572412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ru-RU" sz="2200" dirty="0"/>
              <a:t>Задачи:</a:t>
            </a:r>
          </a:p>
          <a:p>
            <a:r>
              <a:rPr lang="ru-RU" sz="2200" dirty="0"/>
              <a:t>- развитие творческого воображения уч-ся; </a:t>
            </a:r>
          </a:p>
          <a:p>
            <a:r>
              <a:rPr lang="ru-RU" sz="2200" dirty="0"/>
              <a:t>- диагностика значимых и желаемых для уч-ся аспектов школьной жизни.</a:t>
            </a:r>
          </a:p>
          <a:p>
            <a:pPr marL="64008" indent="0" algn="ctr">
              <a:buNone/>
            </a:pPr>
            <a:r>
              <a:rPr lang="ru-RU" sz="2200" dirty="0"/>
              <a:t>Краткое содержание: </a:t>
            </a:r>
          </a:p>
          <a:p>
            <a:r>
              <a:rPr lang="ru-RU" sz="2200" dirty="0"/>
              <a:t>- дети рисуют по теме «Школа будущего. Какой я вижу школу через 100 лет». Рисунки оцениваются индивидуально. Лучшие рисунки вывешиваются на стенде в коридоре школы.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«</a:t>
            </a:r>
            <a:r>
              <a:rPr lang="ru-RU" sz="2800" dirty="0"/>
              <a:t>Школа будущего. Какой я вижу школу через 100 лет».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098" name="Picture 2" descr="F:\неделя психологии\школа фото\DSC01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49" y="4365103"/>
            <a:ext cx="4176467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еделя психологии\школа фото\DSC01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258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еделя психологии\школа фото\DSC01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334456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неделя психологии\школа фото\DSC01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42" y="23501"/>
            <a:ext cx="5345262" cy="354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неделя психологии\школа фото\DSC01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4109653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311</TotalTime>
  <Words>519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Неделя психологии в МБОУ СОШ № 14</vt:lpstr>
      <vt:lpstr>Планирование и принципы</vt:lpstr>
      <vt:lpstr>Задачи недели</vt:lpstr>
      <vt:lpstr>План Недели психологии</vt:lpstr>
      <vt:lpstr>Презентация PowerPoint</vt:lpstr>
      <vt:lpstr>Акция «Радуга настроения»  (жетончики с настроением)</vt:lpstr>
      <vt:lpstr>Презентация PowerPoint</vt:lpstr>
      <vt:lpstr>«Школа будущего. Какой я вижу школу через 100 лет».  </vt:lpstr>
      <vt:lpstr>Презентация PowerPoint</vt:lpstr>
      <vt:lpstr>. «Психологический забор».</vt:lpstr>
      <vt:lpstr>«Я люблю Вас, мой учитель». </vt:lpstr>
      <vt:lpstr>Развивающее адаптационное занятие: "Впереди у нас пятый класс".</vt:lpstr>
      <vt:lpstr>Презентация PowerPoint</vt:lpstr>
      <vt:lpstr>«Поделись своими секретами здорового образа жизни».</vt:lpstr>
      <vt:lpstr>Письмо самому себе.</vt:lpstr>
      <vt:lpstr>Презентация PowerPoint</vt:lpstr>
      <vt:lpstr>Развлекательно-познавательная викторина "Умники и умницы".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психологии в МБОУ СОШ № 14</dc:title>
  <dc:creator>Владелец</dc:creator>
  <cp:lastModifiedBy>301-4</cp:lastModifiedBy>
  <cp:revision>17</cp:revision>
  <dcterms:created xsi:type="dcterms:W3CDTF">2013-12-03T06:18:32Z</dcterms:created>
  <dcterms:modified xsi:type="dcterms:W3CDTF">2014-09-02T08:20:21Z</dcterms:modified>
</cp:coreProperties>
</file>