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Методика "Логическое мышление"</c:v>
                </c:pt>
                <c:pt idx="1">
                  <c:v>Тест "Способность сравнивать понятия"</c:v>
                </c:pt>
                <c:pt idx="2">
                  <c:v>Тест "Способность обобщать"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Методика "Логическое мышление"</c:v>
                </c:pt>
                <c:pt idx="1">
                  <c:v>Тест "Способность сравнивать понятия"</c:v>
                </c:pt>
                <c:pt idx="2">
                  <c:v>Тест "Способность обобщать"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</c:v>
                </c:pt>
                <c:pt idx="1">
                  <c:v>32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Методика "Логическое мышление"</c:v>
                </c:pt>
                <c:pt idx="1">
                  <c:v>Тест "Способность сравнивать понятия"</c:v>
                </c:pt>
                <c:pt idx="2">
                  <c:v>Тест "Способность обобщать"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8304"/>
        <c:axId val="31299840"/>
      </c:barChart>
      <c:catAx>
        <c:axId val="31298304"/>
        <c:scaling>
          <c:orientation val="minMax"/>
        </c:scaling>
        <c:delete val="0"/>
        <c:axPos val="b"/>
        <c:majorTickMark val="out"/>
        <c:minorTickMark val="none"/>
        <c:tickLblPos val="nextTo"/>
        <c:crossAx val="31299840"/>
        <c:crosses val="autoZero"/>
        <c:auto val="1"/>
        <c:lblAlgn val="ctr"/>
        <c:lblOffset val="100"/>
        <c:noMultiLvlLbl val="0"/>
      </c:catAx>
      <c:valAx>
        <c:axId val="3129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98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1412776"/>
            <a:ext cx="3402713" cy="45365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Выявление уровня развития логического мышления у школьников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Елена\Desktop\18-19j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04664"/>
            <a:ext cx="45720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7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44016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Не мыслям надобно учить, а учить мыслить.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Э.Кант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Елена\Desktop\9824fa58ac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3285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8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Способы развития мышления на уроках: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 помощью проблемных ситуаций;</a:t>
            </a:r>
          </a:p>
          <a:p>
            <a:r>
              <a:rPr lang="ru-RU" dirty="0"/>
              <a:t>р</a:t>
            </a:r>
            <a:r>
              <a:rPr lang="ru-RU" dirty="0" smtClean="0"/>
              <a:t>еализации принципа </a:t>
            </a:r>
            <a:r>
              <a:rPr lang="ru-RU" dirty="0" err="1" smtClean="0"/>
              <a:t>коммуникативности</a:t>
            </a:r>
            <a:r>
              <a:rPr lang="ru-RU" dirty="0" smtClean="0"/>
              <a:t> на уроке.</a:t>
            </a:r>
            <a:endParaRPr lang="ru-RU" dirty="0"/>
          </a:p>
        </p:txBody>
      </p:sp>
      <p:pic>
        <p:nvPicPr>
          <p:cNvPr id="5122" name="Picture 2" descr="C:\Users\Елена\Desktop\IMAG0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27589"/>
            <a:ext cx="5959925" cy="3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0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Учителю следует включать в занятия следующие виды работ: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16824" cy="4680520"/>
          </a:xfrm>
        </p:spPr>
        <p:txBody>
          <a:bodyPr>
            <a:no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бсуждение различных вариантов решений одной и той же учебной задачи;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накомство с различными точками зрения по одной проблеме, вопросу, анализ предложенных позиций;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редложение учащимся задания, направленного на поиск интересных интеллектуальных задач;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бучение </a:t>
            </a:r>
            <a:r>
              <a:rPr lang="ru-RU" sz="2000" dirty="0"/>
              <a:t>учащихся самостоятельному конструированию логических </a:t>
            </a:r>
            <a:r>
              <a:rPr lang="ru-RU" sz="2000" dirty="0" smtClean="0"/>
              <a:t>задач;</a:t>
            </a:r>
          </a:p>
          <a:p>
            <a:r>
              <a:rPr lang="ru-RU" sz="2000" dirty="0" smtClean="0"/>
              <a:t>создание </a:t>
            </a:r>
            <a:r>
              <a:rPr lang="ru-RU" sz="2000" dirty="0"/>
              <a:t>ситуаций выбора задач различной степени трудности для их </a:t>
            </a:r>
            <a:r>
              <a:rPr lang="ru-RU" sz="2000" dirty="0" smtClean="0"/>
              <a:t>решения;</a:t>
            </a:r>
          </a:p>
          <a:p>
            <a:r>
              <a:rPr lang="ru-RU" sz="2000" dirty="0" smtClean="0"/>
              <a:t>создание </a:t>
            </a:r>
            <a:r>
              <a:rPr lang="ru-RU" sz="2000" dirty="0"/>
              <a:t>ситуаций интеллектуального соперничества между учащимися или группами учащихся.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4443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Структура базовой модели урока, направленного на развитие логического мышления учащихся: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5184576" cy="4392488"/>
          </a:xfrm>
        </p:spPr>
        <p:txBody>
          <a:bodyPr/>
          <a:lstStyle/>
          <a:p>
            <a:r>
              <a:rPr lang="ru-RU" dirty="0" smtClean="0"/>
              <a:t>разминка </a:t>
            </a:r>
            <a:r>
              <a:rPr lang="ru-RU" dirty="0"/>
              <a:t>– психологический </a:t>
            </a:r>
            <a:r>
              <a:rPr lang="ru-RU" dirty="0" smtClean="0"/>
              <a:t>тренинг;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психических механизмов познания (памяти, внимания, мышления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выполнение </a:t>
            </a:r>
            <a:r>
              <a:rPr lang="ru-RU" dirty="0"/>
              <a:t>развивающих </a:t>
            </a:r>
            <a:r>
              <a:rPr lang="ru-RU" dirty="0" smtClean="0"/>
              <a:t>задач;</a:t>
            </a:r>
            <a:endParaRPr lang="ru-RU" dirty="0"/>
          </a:p>
          <a:p>
            <a:r>
              <a:rPr lang="ru-RU" dirty="0" smtClean="0"/>
              <a:t>решение </a:t>
            </a:r>
            <a:r>
              <a:rPr lang="ru-RU" dirty="0"/>
              <a:t>творческих заданий с неожиданными поворотами.</a:t>
            </a:r>
          </a:p>
          <a:p>
            <a:endParaRPr lang="ru-RU" dirty="0"/>
          </a:p>
        </p:txBody>
      </p:sp>
      <p:pic>
        <p:nvPicPr>
          <p:cNvPr id="1026" name="Picture 2" descr="C:\Users\Елена\Desktop\101563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7654"/>
            <a:ext cx="3340596" cy="45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0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Тесты и методики на определение степени </a:t>
            </a:r>
            <a:r>
              <a:rPr lang="ru-RU" sz="28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800" dirty="0">
                <a:solidFill>
                  <a:schemeClr val="tx1"/>
                </a:solidFill>
              </a:rPr>
              <a:t> мышления учащихся 7 </a:t>
            </a:r>
            <a:r>
              <a:rPr lang="ru-RU" sz="2800" dirty="0" smtClean="0">
                <a:solidFill>
                  <a:schemeClr val="tx1"/>
                </a:solidFill>
              </a:rPr>
              <a:t>классов: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552728" cy="4392488"/>
          </a:xfrm>
        </p:spPr>
        <p:txBody>
          <a:bodyPr/>
          <a:lstStyle/>
          <a:p>
            <a:r>
              <a:rPr lang="ru-RU" dirty="0"/>
              <a:t>Тест «Способность выявлять существенное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Методика </a:t>
            </a:r>
            <a:r>
              <a:rPr lang="ru-RU" dirty="0"/>
              <a:t>«Логическое мышление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Тест </a:t>
            </a:r>
            <a:r>
              <a:rPr lang="ru-RU" dirty="0"/>
              <a:t>«Способность сравнивать понятия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Тест </a:t>
            </a:r>
            <a:r>
              <a:rPr lang="ru-RU" dirty="0"/>
              <a:t>«Способность обобщать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Тест </a:t>
            </a:r>
            <a:r>
              <a:rPr lang="ru-RU" dirty="0"/>
              <a:t>«Исследование скорости протекания мыслительных процессов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1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Результаты: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тестировании </a:t>
            </a:r>
            <a:r>
              <a:rPr lang="ru-RU" sz="2800" dirty="0" smtClean="0">
                <a:solidFill>
                  <a:schemeClr val="tx1"/>
                </a:solidFill>
              </a:rPr>
              <a:t>участвовали 59 учащихся 7-х классов: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98220"/>
              </p:ext>
            </p:extLst>
          </p:nvPr>
        </p:nvGraphicFramePr>
        <p:xfrm>
          <a:off x="755650" y="1844675"/>
          <a:ext cx="7704138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14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7"/>
            <a:ext cx="7024744" cy="180019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146" name="Picture 2" descr="C:\Users\Елена\Desktop\IMAG0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2877"/>
            <a:ext cx="71553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56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194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Выявление уровня развития логического мышления у школьников</vt:lpstr>
      <vt:lpstr>Не мыслям надобно учить, а учить мыслить. Э.Кант</vt:lpstr>
      <vt:lpstr>Способы развития мышления на уроках:</vt:lpstr>
      <vt:lpstr>Учителю следует включать в занятия следующие виды работ:</vt:lpstr>
      <vt:lpstr>Структура базовой модели урока, направленного на развитие логического мышления учащихся:</vt:lpstr>
      <vt:lpstr>Тесты и методики на определение степени сформированности мышления учащихся 7 классов:</vt:lpstr>
      <vt:lpstr>Результаты: В тестировании участвовали 59 учащихся 7-х классов: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уровня развития логического мышления у школьников</dc:title>
  <dc:creator>Елена</dc:creator>
  <cp:lastModifiedBy>301-4</cp:lastModifiedBy>
  <cp:revision>10</cp:revision>
  <dcterms:created xsi:type="dcterms:W3CDTF">2014-03-13T14:21:21Z</dcterms:created>
  <dcterms:modified xsi:type="dcterms:W3CDTF">2014-06-05T12:31:52Z</dcterms:modified>
</cp:coreProperties>
</file>