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59" r:id="rId5"/>
    <p:sldId id="264" r:id="rId6"/>
    <p:sldId id="276" r:id="rId7"/>
    <p:sldId id="273" r:id="rId8"/>
    <p:sldId id="267" r:id="rId9"/>
    <p:sldId id="269" r:id="rId10"/>
    <p:sldId id="287" r:id="rId11"/>
    <p:sldId id="266" r:id="rId12"/>
    <p:sldId id="268" r:id="rId13"/>
    <p:sldId id="288" r:id="rId14"/>
    <p:sldId id="289" r:id="rId15"/>
    <p:sldId id="290" r:id="rId16"/>
    <p:sldId id="272" r:id="rId17"/>
    <p:sldId id="271" r:id="rId18"/>
    <p:sldId id="281" r:id="rId19"/>
    <p:sldId id="275" r:id="rId20"/>
    <p:sldId id="282" r:id="rId21"/>
    <p:sldId id="260" r:id="rId22"/>
    <p:sldId id="262" r:id="rId23"/>
    <p:sldId id="278" r:id="rId24"/>
    <p:sldId id="279" r:id="rId25"/>
    <p:sldId id="280" r:id="rId26"/>
    <p:sldId id="274" r:id="rId27"/>
    <p:sldId id="277" r:id="rId28"/>
    <p:sldId id="270" r:id="rId29"/>
    <p:sldId id="285" r:id="rId30"/>
    <p:sldId id="284" r:id="rId31"/>
    <p:sldId id="283" r:id="rId32"/>
    <p:sldId id="291" r:id="rId33"/>
    <p:sldId id="28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6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13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0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9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3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3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9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3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2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E9D380B-4D36-4201-A05B-11378D0E300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D8E271B-00D7-4B8B-891E-317D0830D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7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Плотность строительных материалов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892" y="5447101"/>
            <a:ext cx="10980218" cy="8982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      Предлагаем познакомиться </a:t>
            </a:r>
            <a:r>
              <a:rPr lang="ru-RU" sz="2400" dirty="0"/>
              <a:t>с общими для большинства строительных </a:t>
            </a:r>
            <a:r>
              <a:rPr lang="ru-RU" sz="2400" dirty="0" smtClean="0"/>
              <a:t>материалов методами определения плотности.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70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Объемомер</a:t>
            </a:r>
            <a:r>
              <a:rPr lang="ru-RU" dirty="0"/>
              <a:t> </a:t>
            </a:r>
            <a:r>
              <a:rPr lang="ru-RU" dirty="0" err="1" smtClean="0"/>
              <a:t>Ле-Шателье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0961" y="2157413"/>
            <a:ext cx="4005263" cy="2071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Применяется для определения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истинной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плотности порошкообразных веществ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419"/>
          <a:stretch/>
        </p:blipFill>
        <p:spPr>
          <a:xfrm>
            <a:off x="409575" y="2357438"/>
            <a:ext cx="6915150" cy="40453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00964" y="4480649"/>
            <a:ext cx="4005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Истинную</a:t>
            </a:r>
            <a:r>
              <a:rPr lang="ru-RU" dirty="0"/>
              <a:t> плотность </a:t>
            </a:r>
            <a:r>
              <a:rPr lang="ru-RU" dirty="0" err="1" smtClean="0"/>
              <a:t>материалаопределяют</a:t>
            </a:r>
            <a:r>
              <a:rPr lang="ru-RU" dirty="0"/>
              <a:t> делением его массы </a:t>
            </a:r>
            <a:r>
              <a:rPr lang="ru-RU" dirty="0" smtClean="0"/>
              <a:t>на </a:t>
            </a:r>
            <a:r>
              <a:rPr lang="ru-RU" dirty="0"/>
              <a:t>объем в абсолютно плотном </a:t>
            </a:r>
            <a:r>
              <a:rPr lang="ru-RU" dirty="0" smtClean="0"/>
              <a:t>состоянии (</a:t>
            </a:r>
            <a:r>
              <a:rPr lang="ru-RU" dirty="0"/>
              <a:t>без пор и пустот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2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829" y="399010"/>
            <a:ext cx="10571998" cy="970450"/>
          </a:xfrm>
        </p:spPr>
        <p:txBody>
          <a:bodyPr/>
          <a:lstStyle/>
          <a:p>
            <a:r>
              <a:rPr lang="ru-RU" dirty="0" smtClean="0"/>
              <a:t>Ареометры и их принцип работы</a:t>
            </a:r>
            <a:endParaRPr lang="ru-RU" dirty="0"/>
          </a:p>
        </p:txBody>
      </p:sp>
      <p:pic>
        <p:nvPicPr>
          <p:cNvPr id="1026" name="Picture 2" descr="https://sun9-61.userapi.com/impg/uebX6b6dqKgT9PtQCMjCctw8bxI_tcv3Pvyr8g/C9TEf1qE4RQ.jpg?size=960x720&amp;quality=96&amp;sign=69316b7505369840fec9c364266e3e5a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8173" r="38275" b="39569"/>
          <a:stretch/>
        </p:blipFill>
        <p:spPr bwMode="auto">
          <a:xfrm>
            <a:off x="652837" y="2280484"/>
            <a:ext cx="5605087" cy="387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33787" y="2515032"/>
            <a:ext cx="52105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>
              <a:latin typeface="Helvetica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Helvetica" panose="020B0604020202020204" pitchFamily="34" charset="0"/>
              </a:rPr>
              <a:t>   Закон Архимеда</a:t>
            </a:r>
          </a:p>
          <a:p>
            <a:pPr algn="just"/>
            <a:endParaRPr lang="ru-RU" sz="800" b="1" dirty="0">
              <a:latin typeface="Helvetica" panose="020B0604020202020204" pitchFamily="34" charset="0"/>
            </a:endParaRPr>
          </a:p>
          <a:p>
            <a:pPr algn="just"/>
            <a:r>
              <a:rPr lang="ru-RU" sz="2000" b="1" dirty="0" smtClean="0"/>
              <a:t>Твердое </a:t>
            </a:r>
            <a:r>
              <a:rPr lang="ru-RU" sz="2000" b="1" dirty="0"/>
              <a:t>вещество, взвешенное в жидкости, выталкивается силой, равной весу жидкости, вытесняемой погруженной частью взвешенного твердого вещества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indent="357188" algn="just"/>
            <a:r>
              <a:rPr lang="ru-RU" sz="2000" dirty="0" smtClean="0"/>
              <a:t>Чем </a:t>
            </a:r>
            <a:r>
              <a:rPr lang="ru-RU" sz="2000" dirty="0"/>
              <a:t>ниже плотность жидкости, тем глубже погружается ареометр данного веса; стержень калибруется для получения числовых показаний.</a:t>
            </a:r>
            <a:endParaRPr lang="ru-RU" sz="2000" b="1" dirty="0" smtClean="0">
              <a:latin typeface="Helvetica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6008297"/>
            <a:ext cx="5343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>
              <a:latin typeface="Helvetica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Helvetica" panose="020B0604020202020204" pitchFamily="34" charset="0"/>
              </a:rPr>
              <a:t> Вода            Молоко         Бензин</a:t>
            </a:r>
          </a:p>
        </p:txBody>
      </p:sp>
      <p:pic>
        <p:nvPicPr>
          <p:cNvPr id="1028" name="Picture 4" descr="https://libmir.com/i/73/387273/i_1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153536"/>
            <a:ext cx="1714500" cy="15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6162" y="2023241"/>
            <a:ext cx="7958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Применяются для измерения  плотности жидкости.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6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413" y="490051"/>
            <a:ext cx="9662738" cy="970450"/>
          </a:xfrm>
        </p:spPr>
        <p:txBody>
          <a:bodyPr/>
          <a:lstStyle/>
          <a:p>
            <a:r>
              <a:rPr lang="ru-RU" dirty="0" smtClean="0"/>
              <a:t>Плотномеры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14" y="4009230"/>
            <a:ext cx="2120675" cy="19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5147" y="5997472"/>
            <a:ext cx="2377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Цифровой плотномер</a:t>
            </a:r>
          </a:p>
          <a:p>
            <a:pPr algn="ctr"/>
            <a:r>
              <a:rPr lang="ru-RU" sz="1400" dirty="0"/>
              <a:t> </a:t>
            </a:r>
            <a:r>
              <a:rPr lang="en-US" sz="1400" dirty="0"/>
              <a:t>Easy D30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33" y="4000145"/>
            <a:ext cx="2114255" cy="18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41466" y="5997472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Цифровой плотномер </a:t>
            </a:r>
          </a:p>
          <a:p>
            <a:pPr algn="ctr"/>
            <a:r>
              <a:rPr lang="en-US" sz="1400" dirty="0"/>
              <a:t>D5 Excellence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48" y="4000145"/>
            <a:ext cx="1789006" cy="18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74738" y="5997472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Цифровой портативный </a:t>
            </a:r>
          </a:p>
          <a:p>
            <a:pPr algn="ctr"/>
            <a:r>
              <a:rPr lang="ru-RU" sz="1400" dirty="0"/>
              <a:t>плотномер </a:t>
            </a:r>
            <a:r>
              <a:rPr lang="en-US" sz="1400" dirty="0" err="1"/>
              <a:t>DensitoPro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9872" y="2211460"/>
            <a:ext cx="1105771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Применяются для измерения 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плотности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жидкости.</a:t>
            </a:r>
            <a:r>
              <a:rPr lang="ru-RU" b="1" dirty="0"/>
              <a:t> </a:t>
            </a:r>
            <a:endParaRPr lang="ru-RU" b="1" dirty="0" smtClean="0"/>
          </a:p>
          <a:p>
            <a:pPr indent="442913" algn="just"/>
            <a:endParaRPr lang="ru-RU" sz="800" b="1" dirty="0" smtClean="0"/>
          </a:p>
          <a:p>
            <a:pPr indent="442913" algn="just"/>
            <a:r>
              <a:rPr lang="ru-RU" sz="1600" dirty="0" smtClean="0"/>
              <a:t>Принцип</a:t>
            </a:r>
            <a:r>
              <a:rPr lang="ru-RU" sz="1600" dirty="0"/>
              <a:t> </a:t>
            </a:r>
            <a:r>
              <a:rPr lang="ru-RU" sz="1600" dirty="0" smtClean="0"/>
              <a:t>действия</a:t>
            </a:r>
            <a:r>
              <a:rPr lang="ru-RU" sz="1600" dirty="0"/>
              <a:t> основан на измерении частоты колебаний U-образной измерительной трубки, вызываемых электромагнитным генератором. Под воздействием возбуждающего поля пустая измерительная трубка колеблется с собственной частотой, а при заполнении трубки исследуемым веществом частота колебаний изменяется в зависимости от массы (плотности) исследуемого вещества.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12" y="4021337"/>
            <a:ext cx="1689449" cy="19062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0939" y="5927592"/>
            <a:ext cx="23050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Стационарный вибрационный  </a:t>
            </a:r>
          </a:p>
          <a:p>
            <a:pPr algn="ctr"/>
            <a:r>
              <a:rPr lang="ru-RU" sz="1400" dirty="0" smtClean="0"/>
              <a:t>плотномер</a:t>
            </a:r>
            <a:endParaRPr lang="ru-RU" sz="1400" dirty="0"/>
          </a:p>
          <a:p>
            <a:r>
              <a:rPr lang="ru-RU" sz="1600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2648" y="264278"/>
            <a:ext cx="1700212" cy="14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457200"/>
            <a:ext cx="10685862" cy="121649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Особенности измерения  насыпной </a:t>
            </a:r>
            <a:r>
              <a:rPr lang="ru-RU" dirty="0" smtClean="0">
                <a:solidFill>
                  <a:schemeClr val="tx1"/>
                </a:solidFill>
              </a:rPr>
              <a:t>плотности</a:t>
            </a:r>
            <a:r>
              <a:rPr lang="ru-RU" dirty="0"/>
              <a:t> </a:t>
            </a:r>
          </a:p>
        </p:txBody>
      </p:sp>
      <p:pic>
        <p:nvPicPr>
          <p:cNvPr id="6146" name="Picture 2" descr="https://www.korolevpharm.ru/images/pic3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137"/>
            <a:ext cx="12163509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68" y="525602"/>
            <a:ext cx="11341068" cy="1089025"/>
          </a:xfrm>
        </p:spPr>
        <p:txBody>
          <a:bodyPr/>
          <a:lstStyle/>
          <a:p>
            <a:r>
              <a:rPr lang="ru-RU" dirty="0"/>
              <a:t>Определение средней плотности образцов правильной формы</a:t>
            </a:r>
          </a:p>
        </p:txBody>
      </p:sp>
      <p:pic>
        <p:nvPicPr>
          <p:cNvPr id="7170" name="Picture 2" descr="https://studfile.net/html/2706/45/html_akL2KV6uYr.2FWB/img-vRfdW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8" y="2479674"/>
            <a:ext cx="6426170" cy="37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50905" y="5277445"/>
            <a:ext cx="4593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Для </a:t>
            </a:r>
            <a:r>
              <a:rPr lang="ru-RU" dirty="0"/>
              <a:t>определения объема образцы измеряют с помощью </a:t>
            </a:r>
            <a:r>
              <a:rPr lang="ru-RU" dirty="0" err="1" smtClean="0"/>
              <a:t>штанген</a:t>
            </a:r>
            <a:r>
              <a:rPr lang="ru-RU" dirty="0" smtClean="0"/>
              <a:t>-циркуля </a:t>
            </a:r>
            <a:r>
              <a:rPr lang="ru-RU" dirty="0"/>
              <a:t>с точностью до 0,1 мм.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0900" y="2336800"/>
            <a:ext cx="46434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Для </a:t>
            </a:r>
            <a:r>
              <a:rPr lang="ru-RU" dirty="0"/>
              <a:t>вычисления средней плотности материала определяют массу образца и его объем в естественном состояния. Одно и то же количество материала в естественном состояние занимает больший объем, чем в плотном. Поэтому средняя плотность каменных материалов всегда меньше истинной плотности.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25144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561488"/>
            <a:ext cx="10571998" cy="970450"/>
          </a:xfrm>
        </p:spPr>
        <p:txBody>
          <a:bodyPr/>
          <a:lstStyle/>
          <a:p>
            <a:r>
              <a:rPr lang="ru-RU" dirty="0"/>
              <a:t>Определение средней плотности образцов </a:t>
            </a:r>
            <a:r>
              <a:rPr lang="ru-RU" dirty="0" smtClean="0"/>
              <a:t>неправильной </a:t>
            </a:r>
            <a:r>
              <a:rPr lang="ru-RU" dirty="0"/>
              <a:t>формы</a:t>
            </a:r>
          </a:p>
        </p:txBody>
      </p:sp>
      <p:pic>
        <p:nvPicPr>
          <p:cNvPr id="8194" name="Picture 2" descr="https://www.ok-t.ru/studopediaru/baza6/1113727652100.files/image0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/>
          <a:stretch/>
        </p:blipFill>
        <p:spPr bwMode="auto">
          <a:xfrm>
            <a:off x="523830" y="2651402"/>
            <a:ext cx="5821498" cy="33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0079" y="6072186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Парафинирование</a:t>
            </a:r>
            <a:endParaRPr lang="ru-RU" dirty="0"/>
          </a:p>
        </p:txBody>
      </p:sp>
      <p:pic>
        <p:nvPicPr>
          <p:cNvPr id="8196" name="Picture 4" descr="http://stroy-spravka.ru/gallery/ocenka_kachestva/image3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665690"/>
            <a:ext cx="4314823" cy="33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34579" y="2016146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Метод гидростатического взвешивания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86102" y="6072186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Насыщение водой до отказа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8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848100" cy="970450"/>
          </a:xfrm>
        </p:spPr>
        <p:txBody>
          <a:bodyPr/>
          <a:lstStyle/>
          <a:p>
            <a:r>
              <a:rPr lang="ru-RU" dirty="0" smtClean="0"/>
              <a:t>Знаете </a:t>
            </a:r>
            <a:r>
              <a:rPr lang="ru-RU" dirty="0"/>
              <a:t>ли </a:t>
            </a:r>
            <a:r>
              <a:rPr lang="ru-RU" dirty="0" smtClean="0"/>
              <a:t>Вы</a:t>
            </a:r>
            <a:r>
              <a:rPr lang="ru-RU" dirty="0"/>
              <a:t>?</a:t>
            </a:r>
          </a:p>
        </p:txBody>
      </p:sp>
      <p:pic>
        <p:nvPicPr>
          <p:cNvPr id="5122" name="Picture 2" descr="  Плотность янтаря близка к плотности воды. Это приводит к тому, что янтарь десятилетиями может находиться в море как бы во взвешенном состоянии, не давя на дно и не истираясь о песок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5" t="10605" r="2922" b="56061"/>
          <a:stretch/>
        </p:blipFill>
        <p:spPr bwMode="auto">
          <a:xfrm>
            <a:off x="422733" y="2935455"/>
            <a:ext cx="7425868" cy="224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4971" y="5533809"/>
            <a:ext cx="4566956" cy="56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1568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nset"/>
                <a:cs typeface="Arial" pitchFamily="34" charset="0"/>
              </a:rPr>
              <a:t> </a:t>
            </a:r>
            <a:r>
              <a:rPr lang="ru-RU" sz="2000" dirty="0"/>
              <a:t>Плотность янтаря – 1050-1100 </a:t>
            </a:r>
            <a:r>
              <a:rPr lang="ru-RU" sz="2000" dirty="0" smtClean="0"/>
              <a:t>кг/м</a:t>
            </a:r>
            <a:r>
              <a:rPr lang="ru-RU" sz="2000" baseline="30000" dirty="0" smtClean="0"/>
              <a:t>3</a:t>
            </a:r>
            <a:endParaRPr lang="ru-RU" sz="2000" baseline="30000" dirty="0"/>
          </a:p>
        </p:txBody>
      </p:sp>
      <p:pic>
        <p:nvPicPr>
          <p:cNvPr id="5126" name="Picture 6" descr="Янтар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39" y="2935455"/>
            <a:ext cx="3640785" cy="224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Знаете ли Вы?</a:t>
            </a:r>
            <a:endParaRPr lang="ru-RU" dirty="0"/>
          </a:p>
        </p:txBody>
      </p:sp>
      <p:pic>
        <p:nvPicPr>
          <p:cNvPr id="4098" name="Picture 2" descr="  Свежесть куриных яиц можно определить по их средней плотности. При длительном хранении часть жидкости испаряется через поры в яичной скорлупе и замещается воздухом. При том же объеме его средняя плотность уменьшается и оно становится легче. Свежее яйцо тонет в воде, а несвежее всплывает.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2781" r="4750" b="42323"/>
          <a:stretch/>
        </p:blipFill>
        <p:spPr bwMode="auto">
          <a:xfrm>
            <a:off x="772885" y="2367306"/>
            <a:ext cx="7859486" cy="31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  Свежесть куриных яиц можно определить по их средней плотности. При длительном хранении часть жидкости испаряется через поры в яичной скорлупе и замещается воздухом. При том же объеме его средняя плотность уменьшается и оно становится легче. Свежее яйцо тонет в воде, а несвежее всплывает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t="59188" r="51755" b="8280"/>
          <a:stretch/>
        </p:blipFill>
        <p:spPr bwMode="auto">
          <a:xfrm>
            <a:off x="9187138" y="2367306"/>
            <a:ext cx="2162436" cy="1600201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  Свежесть куриных яиц можно определить по их средней плотности. При длительном хранении часть жидкости испаряется через поры в яичной скорлупе и замещается воздухом. При том же объеме его средняя плотность уменьшается и оно становится легче. Свежее яйцо тонет в воде, а несвежее всплывает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4" t="58852" r="6853" b="8698"/>
          <a:stretch/>
        </p:blipFill>
        <p:spPr bwMode="auto">
          <a:xfrm>
            <a:off x="9187138" y="4224958"/>
            <a:ext cx="2162436" cy="1288347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2885" y="5708627"/>
            <a:ext cx="1057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Средняя плотность содержимого яйца составляет 1,037 </a:t>
            </a:r>
            <a:r>
              <a:rPr lang="ru-RU" sz="2000" dirty="0" smtClean="0"/>
              <a:t>г/см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/>
              <a:t>, </a:t>
            </a:r>
          </a:p>
          <a:p>
            <a:pPr algn="ctr"/>
            <a:r>
              <a:rPr lang="ru-RU" sz="2000" dirty="0" smtClean="0"/>
              <a:t>а </a:t>
            </a:r>
            <a:r>
              <a:rPr lang="ru-RU" sz="2000" dirty="0"/>
              <a:t>скорлупы — 1,95-2,70 г/см</a:t>
            </a:r>
            <a:r>
              <a:rPr lang="ru-RU" sz="2100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</a:t>
            </a:r>
            <a:r>
              <a:rPr lang="ru-RU" dirty="0" smtClean="0"/>
              <a:t>принято </a:t>
            </a:r>
            <a:r>
              <a:rPr lang="ru-RU" dirty="0"/>
              <a:t>обозначать плотность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000" y="2471737"/>
            <a:ext cx="10554574" cy="2115473"/>
          </a:xfrm>
        </p:spPr>
        <p:txBody>
          <a:bodyPr/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  <a:r>
              <a:rPr lang="el-GR" sz="3600" i="1" dirty="0" smtClean="0"/>
              <a:t>ρ</a:t>
            </a:r>
            <a:r>
              <a:rPr lang="ru-RU" sz="3600" i="1" dirty="0" smtClean="0"/>
              <a:t>                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el-GR" sz="3600" i="1" dirty="0" smtClean="0"/>
              <a:t>λ</a:t>
            </a:r>
            <a:r>
              <a:rPr lang="ru-RU" sz="3600" i="1" dirty="0" smtClean="0"/>
              <a:t>                   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</a:t>
            </a:r>
            <a:r>
              <a:rPr lang="el-GR" sz="3600" i="1" dirty="0" smtClean="0"/>
              <a:t>ω</a:t>
            </a:r>
            <a:r>
              <a:rPr lang="ru-RU" sz="3600" i="1" dirty="0" smtClean="0"/>
              <a:t>              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  <a:r>
              <a:rPr lang="en-US" sz="3600" i="1" dirty="0" smtClean="0"/>
              <a:t>m</a:t>
            </a:r>
            <a:endParaRPr lang="ru-RU" sz="3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42119" y="5858798"/>
            <a:ext cx="367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- 1 балл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014413" y="4186238"/>
            <a:ext cx="914400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0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055" y="533399"/>
            <a:ext cx="10791144" cy="1196555"/>
          </a:xfrm>
        </p:spPr>
        <p:txBody>
          <a:bodyPr/>
          <a:lstStyle/>
          <a:p>
            <a:r>
              <a:rPr lang="ru-RU" dirty="0"/>
              <a:t>Укажите верное </a:t>
            </a:r>
            <a:r>
              <a:rPr lang="ru-RU" dirty="0" smtClean="0"/>
              <a:t>определения понятия плотность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55" y="2385572"/>
            <a:ext cx="10554574" cy="36365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Физическая величина, которая равна отношению объема к массе тела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Физическая величина, которая равна отношению массы тела к его объему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Физическая величина, которая равна отношению массы тела к веществу, из которого оно состоит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35182" y="4141334"/>
            <a:ext cx="10298875" cy="28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121491" y="5958734"/>
            <a:ext cx="367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- 1 балл </a:t>
            </a:r>
          </a:p>
        </p:txBody>
      </p:sp>
    </p:spTree>
    <p:extLst>
      <p:ext uri="{BB962C8B-B14F-4D97-AF65-F5344CB8AC3E}">
        <p14:creationId xmlns:p14="http://schemas.microsoft.com/office/powerpoint/2010/main" val="24403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00" y="419479"/>
            <a:ext cx="9844145" cy="970450"/>
          </a:xfrm>
        </p:spPr>
        <p:txBody>
          <a:bodyPr/>
          <a:lstStyle/>
          <a:p>
            <a:r>
              <a:rPr lang="ru-RU" dirty="0" smtClean="0"/>
              <a:t>Что называется плотностью?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1" y="2222287"/>
            <a:ext cx="10486598" cy="139374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Плотность — </a:t>
            </a:r>
            <a:r>
              <a:rPr lang="ru-RU" sz="2400" dirty="0"/>
              <a:t>это физическая величина, которая показывает, какой массой обладает вещество, занимающее единицу объёма</a:t>
            </a:r>
          </a:p>
        </p:txBody>
      </p:sp>
      <p:pic>
        <p:nvPicPr>
          <p:cNvPr id="3074" name="Picture 2" descr="https://theslide.ru/img/thumbs/6d028fb2fd323d4263a879c8e029877b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2" b="32848"/>
          <a:stretch/>
        </p:blipFill>
        <p:spPr bwMode="auto">
          <a:xfrm>
            <a:off x="1234391" y="3616036"/>
            <a:ext cx="99600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90063"/>
            <a:ext cx="11072812" cy="970450"/>
          </a:xfrm>
        </p:spPr>
        <p:txBody>
          <a:bodyPr/>
          <a:lstStyle/>
          <a:p>
            <a:r>
              <a:rPr lang="ru-RU" sz="3600" dirty="0"/>
              <a:t>Как можно найти вес тела, если известен его объём и вещество, из которого оно состоит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400" dirty="0" smtClean="0"/>
              <a:t>Умножив объём на плотность вещества</a:t>
            </a:r>
          </a:p>
          <a:p>
            <a:pPr>
              <a:buFont typeface="+mj-lt"/>
              <a:buAutoNum type="arabicPeriod"/>
            </a:pPr>
            <a:endParaRPr lang="ru-RU" sz="800" dirty="0" smtClean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Поделив плотность на объём</a:t>
            </a:r>
          </a:p>
          <a:p>
            <a:pPr>
              <a:buFont typeface="+mj-lt"/>
              <a:buAutoNum type="arabicPeriod"/>
            </a:pPr>
            <a:endParaRPr lang="ru-RU" sz="800" dirty="0" smtClean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Вычтя плотность из объёма</a:t>
            </a:r>
          </a:p>
          <a:p>
            <a:pPr>
              <a:buFont typeface="+mj-lt"/>
              <a:buAutoNum type="arabicPeriod"/>
            </a:pPr>
            <a:endParaRPr lang="ru-RU" sz="800" dirty="0" smtClean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Это невозможно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5195" y="3214688"/>
            <a:ext cx="6480030" cy="408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121491" y="5958734"/>
            <a:ext cx="384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2 балла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9" y="627297"/>
            <a:ext cx="10335491" cy="970450"/>
          </a:xfrm>
        </p:spPr>
        <p:txBody>
          <a:bodyPr/>
          <a:lstStyle/>
          <a:p>
            <a:pPr algn="just"/>
            <a:r>
              <a:rPr lang="ru-RU" dirty="0" smtClean="0"/>
              <a:t>Какой  из двух материалов имеет большую плотность?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" t="1" r="1073" b="520"/>
          <a:stretch/>
        </p:blipFill>
        <p:spPr>
          <a:xfrm>
            <a:off x="2590800" y="2403653"/>
            <a:ext cx="9157855" cy="3553801"/>
          </a:xfrm>
          <a:prstGeom prst="rect">
            <a:avLst/>
          </a:prstGeom>
        </p:spPr>
      </p:pic>
      <p:pic>
        <p:nvPicPr>
          <p:cNvPr id="2050" name="Picture 2" descr="https://i.pinimg.com/originals/0a/6c/b8/0a6cb8eb4f3700e5fd9041d0963ef6d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r="23883"/>
          <a:stretch/>
        </p:blipFill>
        <p:spPr bwMode="auto">
          <a:xfrm>
            <a:off x="501468" y="2418045"/>
            <a:ext cx="1735654" cy="16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llars.ru/wp-content/uploads/2020/02/lamp_pipa_cylinder_300_color_greylight-2048x16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10466" r="12817" b="5800"/>
          <a:stretch/>
        </p:blipFill>
        <p:spPr bwMode="auto">
          <a:xfrm>
            <a:off x="501468" y="4260921"/>
            <a:ext cx="1735654" cy="16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84777" y="6169998"/>
            <a:ext cx="384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2 балла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5763" y="4114578"/>
            <a:ext cx="2057400" cy="20554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58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2" y="585734"/>
            <a:ext cx="11540836" cy="970450"/>
          </a:xfrm>
        </p:spPr>
        <p:txBody>
          <a:bodyPr/>
          <a:lstStyle/>
          <a:p>
            <a:r>
              <a:rPr lang="ru-RU" sz="3600" dirty="0">
                <a:latin typeface="Helvetica" panose="020B0604020202020204" pitchFamily="34" charset="0"/>
              </a:rPr>
              <a:t>Тело, состоящее из какого вещества, будет имеет </a:t>
            </a:r>
            <a:r>
              <a:rPr lang="ru-RU" sz="3600" dirty="0" smtClean="0">
                <a:latin typeface="Helvetica" panose="020B0604020202020204" pitchFamily="34" charset="0"/>
              </a:rPr>
              <a:t>наименьший </a:t>
            </a:r>
            <a:r>
              <a:rPr lang="ru-RU" sz="3600" dirty="0">
                <a:latin typeface="Helvetica" panose="020B0604020202020204" pitchFamily="34" charset="0"/>
              </a:rPr>
              <a:t>объем при одинаковой массе?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8582" y="2381001"/>
            <a:ext cx="91855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Helvetica" panose="020B0604020202020204" pitchFamily="34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/>
              <a:t>Керамический кирпич с плотностью 1800 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/>
              <a:t>Бетон с плотностью 2400 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457200" indent="-457200">
              <a:buFontTx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/>
              <a:t>Металл с плотностью 7800 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2400" baseline="30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latin typeface="Helvetica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42118" y="5875250"/>
            <a:ext cx="384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2 балла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468582" y="4853669"/>
            <a:ext cx="5746606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9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606" y="257176"/>
            <a:ext cx="11187112" cy="1531938"/>
          </a:xfrm>
        </p:spPr>
        <p:txBody>
          <a:bodyPr/>
          <a:lstStyle/>
          <a:p>
            <a:r>
              <a:rPr lang="ru-RU" sz="3200" dirty="0"/>
              <a:t>Почему у различных тел равного размера масса может быть различной, хотя они состоят из </a:t>
            </a:r>
            <a:r>
              <a:rPr lang="ru-RU" sz="3200" dirty="0" smtClean="0"/>
              <a:t>одних</a:t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/>
              <a:t>тех же элементарных частиц</a:t>
            </a:r>
            <a:r>
              <a:rPr lang="ru-RU" sz="3200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Элементарные частицы весят по-разному</a:t>
            </a:r>
          </a:p>
          <a:p>
            <a:pPr>
              <a:buFont typeface="+mj-lt"/>
              <a:buAutoNum type="arabicPeriod"/>
            </a:pPr>
            <a:endParaRPr lang="ru-RU" sz="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Элементарные частицы </a:t>
            </a:r>
            <a:r>
              <a:rPr lang="ru-RU" sz="2000" dirty="0" smtClean="0"/>
              <a:t>расположены по-разному</a:t>
            </a:r>
          </a:p>
          <a:p>
            <a:pPr>
              <a:buFont typeface="+mj-lt"/>
              <a:buAutoNum type="arabicPeriod"/>
            </a:pPr>
            <a:endParaRPr lang="ru-RU" sz="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 телах нет элементарных частиц</a:t>
            </a:r>
          </a:p>
          <a:p>
            <a:pPr>
              <a:buFont typeface="+mj-lt"/>
              <a:buAutoNum type="arabicPeriod"/>
            </a:pPr>
            <a:endParaRPr lang="ru-RU" sz="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Масса тела не зависит от количества элементарных частиц</a:t>
            </a:r>
            <a:endParaRPr lang="ru-RU" sz="2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311419" y="4040542"/>
            <a:ext cx="693246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042119" y="5858798"/>
            <a:ext cx="384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2 балла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газы такие лёгкие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7641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 газах молекулы дальше друг от друга</a:t>
            </a:r>
          </a:p>
          <a:p>
            <a:pPr marL="457200" indent="-457200">
              <a:buFont typeface="+mj-lt"/>
              <a:buAutoNum type="arabicPeriod"/>
            </a:pPr>
            <a:endParaRPr lang="ru-RU" sz="8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Молекулы газов легче</a:t>
            </a:r>
          </a:p>
          <a:p>
            <a:pPr marL="457200" indent="-457200">
              <a:buFont typeface="+mj-lt"/>
              <a:buAutoNum type="arabicPeriod"/>
            </a:pPr>
            <a:endParaRPr lang="ru-RU" sz="8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Атомы в газах легче</a:t>
            </a:r>
          </a:p>
          <a:p>
            <a:pPr marL="457200" indent="-457200">
              <a:buFont typeface="+mj-lt"/>
              <a:buAutoNum type="arabicPeriod"/>
            </a:pPr>
            <a:endParaRPr lang="ru-RU" sz="8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 газах нет молекул</a:t>
            </a:r>
            <a:endParaRPr lang="ru-RU" sz="2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368569" y="3371850"/>
            <a:ext cx="5089381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042119" y="5858798"/>
            <a:ext cx="367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- 1 балл </a:t>
            </a:r>
          </a:p>
        </p:txBody>
      </p:sp>
    </p:spTree>
    <p:extLst>
      <p:ext uri="{BB962C8B-B14F-4D97-AF65-F5344CB8AC3E}">
        <p14:creationId xmlns:p14="http://schemas.microsoft.com/office/powerpoint/2010/main" val="975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6" y="0"/>
            <a:ext cx="11287125" cy="1603375"/>
          </a:xfrm>
        </p:spPr>
        <p:txBody>
          <a:bodyPr/>
          <a:lstStyle/>
          <a:p>
            <a:r>
              <a:rPr lang="ru-RU" sz="3600" dirty="0"/>
              <a:t>Какая величина </a:t>
            </a:r>
            <a:r>
              <a:rPr lang="ru-RU" sz="3600" dirty="0" smtClean="0"/>
              <a:t>учитывает </a:t>
            </a:r>
            <a:r>
              <a:rPr lang="ru-RU" sz="3600" dirty="0"/>
              <a:t>«степень упаковки» элементарных частиц в веществе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4613" y="2017499"/>
            <a:ext cx="3238938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 Масса</a:t>
            </a:r>
          </a:p>
          <a:p>
            <a:pPr marL="0" indent="0">
              <a:buNone/>
            </a:pPr>
            <a:r>
              <a:rPr lang="ru-RU" sz="2800" dirty="0" smtClean="0"/>
              <a:t>2. Объём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202412" y="4386263"/>
            <a:ext cx="199873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6886137" y="2017499"/>
            <a:ext cx="3238938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3. Длина</a:t>
            </a:r>
          </a:p>
          <a:p>
            <a:pPr marL="0" indent="0">
              <a:buNone/>
            </a:pPr>
            <a:r>
              <a:rPr lang="ru-RU" sz="2800" dirty="0" smtClean="0"/>
              <a:t>4. Плотность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42119" y="5858798"/>
            <a:ext cx="384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2 балла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40098"/>
          </a:xfrm>
        </p:spPr>
        <p:txBody>
          <a:bodyPr/>
          <a:lstStyle/>
          <a:p>
            <a:r>
              <a:rPr lang="ru-RU" dirty="0" smtClean="0"/>
              <a:t>Как называется прибор для определения плотности?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7" y="2570390"/>
            <a:ext cx="4996542" cy="353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30683" y="2189391"/>
            <a:ext cx="586443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Helvetica" panose="020B0604020202020204" pitchFamily="34" charset="0"/>
            </a:endParaRPr>
          </a:p>
          <a:p>
            <a:endParaRPr lang="ru-RU" sz="800" b="1" dirty="0">
              <a:latin typeface="Helvetica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/>
              <a:t>Ареометр</a:t>
            </a:r>
          </a:p>
          <a:p>
            <a:pPr marL="457200" indent="-457200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/>
              <a:t>Пикнометр</a:t>
            </a:r>
          </a:p>
          <a:p>
            <a:pPr marL="457200" indent="-457200">
              <a:buFontTx/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err="1"/>
              <a:t>Ле-Шателье</a:t>
            </a:r>
            <a:endParaRPr lang="ru-RU" sz="2000" dirty="0"/>
          </a:p>
          <a:p>
            <a:pPr marL="457200" indent="-457200">
              <a:buFontTx/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/>
              <a:t>Колбочка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>со свинцом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55871" y="3113314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042118" y="5875250"/>
            <a:ext cx="384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2 балла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лёд не тонет в воде?</a:t>
            </a:r>
            <a:endParaRPr lang="ru-RU" dirty="0"/>
          </a:p>
        </p:txBody>
      </p:sp>
      <p:pic>
        <p:nvPicPr>
          <p:cNvPr id="1026" name="Picture 2" descr="http://paranormal-news.ru/_nw/149/52220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4" y="2536825"/>
            <a:ext cx="5393001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24" y="2693988"/>
            <a:ext cx="52720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При заморозке воды в её структуре образовываются пузырьки воздуха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Плотность </a:t>
            </a:r>
            <a:r>
              <a:rPr lang="ru-RU" sz="2000" dirty="0"/>
              <a:t>воды в жидком состоянии </a:t>
            </a:r>
            <a:r>
              <a:rPr lang="ru-RU" sz="2000" dirty="0" smtClean="0"/>
              <a:t>меньше, </a:t>
            </a:r>
            <a:r>
              <a:rPr lang="ru-RU" sz="2000" dirty="0"/>
              <a:t>чем в </a:t>
            </a:r>
            <a:r>
              <a:rPr lang="ru-RU" sz="2000" dirty="0" smtClean="0"/>
              <a:t>твёрдом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Потому, что  молекулы льда от холода уменьшаются в объёме</a:t>
            </a:r>
          </a:p>
          <a:p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941684" y="3071813"/>
            <a:ext cx="4545466" cy="12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941684" y="3449638"/>
            <a:ext cx="4545466" cy="12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042118" y="5875250"/>
            <a:ext cx="384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2 балла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проверить свежесть яиц?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latin typeface="Helvetica" panose="020B0604020202020204" pitchFamily="34" charset="0"/>
              </a:rPr>
              <a:t>Потереть </a:t>
            </a:r>
            <a:r>
              <a:rPr lang="ru-RU" sz="2400" b="1" dirty="0">
                <a:latin typeface="Helvetica" panose="020B0604020202020204" pitchFamily="34" charset="0"/>
              </a:rPr>
              <a:t>скорлупу фланелевой тряпочкой, если блестит, значит свежее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latin typeface="Helvetica" panose="020B0604020202020204" pitchFamily="34" charset="0"/>
              </a:rPr>
              <a:t>Если </a:t>
            </a:r>
            <a:r>
              <a:rPr lang="ru-RU" sz="2400" b="1" dirty="0">
                <a:latin typeface="Helvetica" panose="020B0604020202020204" pitchFamily="34" charset="0"/>
              </a:rPr>
              <a:t>яйцо утонуло в воде, это значит, что оно хорошее, свежее, из него можно готовить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latin typeface="Helvetica" panose="020B0604020202020204" pitchFamily="34" charset="0"/>
              </a:rPr>
              <a:t>Если </a:t>
            </a:r>
            <a:r>
              <a:rPr lang="ru-RU" sz="2400" b="1" dirty="0">
                <a:latin typeface="Helvetica" panose="020B0604020202020204" pitchFamily="34" charset="0"/>
              </a:rPr>
              <a:t>яйцо всплыло на поверхность воды, это значит, что оно хорошее, свежее, из него можно готовить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latin typeface="Helvetica" panose="020B0604020202020204" pitchFamily="34" charset="0"/>
              </a:rPr>
              <a:t>Понюхать</a:t>
            </a:r>
            <a:r>
              <a:rPr lang="ru-RU" sz="2400" b="1" dirty="0">
                <a:latin typeface="Helvetica" panose="020B0604020202020204" pitchFamily="34" charset="0"/>
              </a:rPr>
              <a:t>, если ничем не пахнет, значит свежее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62743" y="3788229"/>
            <a:ext cx="9884228" cy="108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62743" y="4234544"/>
            <a:ext cx="3820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042117" y="5994992"/>
            <a:ext cx="367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- 1 балл </a:t>
            </a:r>
          </a:p>
        </p:txBody>
      </p:sp>
    </p:spTree>
    <p:extLst>
      <p:ext uri="{BB962C8B-B14F-4D97-AF65-F5344CB8AC3E}">
        <p14:creationId xmlns:p14="http://schemas.microsoft.com/office/powerpoint/2010/main" val="19041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st26.stpulscen.ru/images/product/235/073/277_origin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48" y="2442865"/>
            <a:ext cx="3274775" cy="34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00050"/>
            <a:ext cx="10571998" cy="1231901"/>
          </a:xfrm>
        </p:spPr>
        <p:txBody>
          <a:bodyPr/>
          <a:lstStyle/>
          <a:p>
            <a:r>
              <a:rPr lang="ru-RU" sz="3600" dirty="0"/>
              <a:t>Определите </a:t>
            </a:r>
            <a:r>
              <a:rPr lang="ru-RU" sz="3600" dirty="0" smtClean="0"/>
              <a:t>плотность нефтяного битума</a:t>
            </a:r>
            <a:endParaRPr lang="ru-RU" sz="3600" dirty="0"/>
          </a:p>
        </p:txBody>
      </p:sp>
      <p:pic>
        <p:nvPicPr>
          <p:cNvPr id="3084" name="Picture 12" descr="https://cdn1.ozone.ru/s3/multimedia-a/65519935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4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8" b="3505"/>
          <a:stretch/>
        </p:blipFill>
        <p:spPr bwMode="auto">
          <a:xfrm>
            <a:off x="0" y="2449357"/>
            <a:ext cx="2408654" cy="347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42117" y="5994992"/>
            <a:ext cx="404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5 баллов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pic>
        <p:nvPicPr>
          <p:cNvPr id="4098" name="Picture 2" descr="https://www.thesun.co.uk/wp-content/uploads/2016/12/screw-top-gettyimages-852109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54" y="2449357"/>
            <a:ext cx="3279061" cy="347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98000"/>
                    </a14:imgEffect>
                  </a14:imgLayer>
                </a14:imgProps>
              </a:ext>
            </a:extLst>
          </a:blip>
          <a:srcRect l="1276" t="1587" b="184"/>
          <a:stretch/>
        </p:blipFill>
        <p:spPr>
          <a:xfrm>
            <a:off x="5687715" y="2449357"/>
            <a:ext cx="3476825" cy="346566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100" name="Picture 4" descr="https://u2.9111s.ru/uploads/202304/13/0fa4f746fa23376e943e4c1054ed5a3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82" r="18555"/>
          <a:stretch/>
        </p:blipFill>
        <p:spPr bwMode="auto">
          <a:xfrm>
            <a:off x="4817308" y="3804518"/>
            <a:ext cx="1715612" cy="20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groteh55.ru/assets/components/ace/emmet/news/3/spi211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6" r="14981"/>
          <a:stretch/>
        </p:blipFill>
        <p:spPr bwMode="auto">
          <a:xfrm>
            <a:off x="1883629" y="3351957"/>
            <a:ext cx="1443037" cy="256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964" y="571879"/>
            <a:ext cx="10664783" cy="970450"/>
          </a:xfrm>
        </p:spPr>
        <p:txBody>
          <a:bodyPr/>
          <a:lstStyle/>
          <a:p>
            <a:r>
              <a:rPr lang="ru-RU" sz="3600" dirty="0">
                <a:latin typeface="Helvetica" panose="020B0604020202020204" pitchFamily="34" charset="0"/>
              </a:rPr>
              <a:t>Тела с равными массами, но состоящие из разных веществ, имеют разные </a:t>
            </a:r>
            <a:r>
              <a:rPr lang="ru-RU" sz="3600" dirty="0" smtClean="0">
                <a:latin typeface="Helvetica" panose="020B0604020202020204" pitchFamily="34" charset="0"/>
              </a:rPr>
              <a:t>объемы</a:t>
            </a:r>
            <a:endParaRPr lang="ru-RU" sz="3600" dirty="0">
              <a:latin typeface="Helvetica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2450646"/>
            <a:ext cx="10862672" cy="385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5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00050"/>
            <a:ext cx="10571998" cy="1231901"/>
          </a:xfrm>
        </p:spPr>
        <p:txBody>
          <a:bodyPr/>
          <a:lstStyle/>
          <a:p>
            <a:r>
              <a:rPr lang="ru-RU" sz="3600" dirty="0"/>
              <a:t>Определите </a:t>
            </a:r>
            <a:r>
              <a:rPr lang="ru-RU" sz="3600" dirty="0" smtClean="0"/>
              <a:t>истинную плотность песка, используя метод вытесненной жидкости</a:t>
            </a:r>
            <a:endParaRPr lang="ru-RU" sz="3600" dirty="0"/>
          </a:p>
        </p:txBody>
      </p:sp>
      <p:pic>
        <p:nvPicPr>
          <p:cNvPr id="3076" name="Picture 4" descr="https://avatars.mds.yandex.net/i?id=eab5715a869ced2805b082459600035824e5ffee-49221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10" y="2481264"/>
            <a:ext cx="6074190" cy="31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ebayimg.com/images/g/B5gAAOSwjL5ZIrrp/s-l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264"/>
            <a:ext cx="4784712" cy="31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dn1.ozone.ru/s3/multimedia-a/65519935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80" y="2481264"/>
            <a:ext cx="2329029" cy="31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qulab.ru/wp-content/uploads/2019/06/%D0%A1%D0%BE%D0%B2%D0%BE%D0%BA-%D0%A4%D0%B0%D1%80%D0%BC%D0%B0%D0%A1%D0%BA%D1%83%D0%BF-PharmaScoop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b="20826"/>
          <a:stretch/>
        </p:blipFill>
        <p:spPr bwMode="auto">
          <a:xfrm>
            <a:off x="5651895" y="2638426"/>
            <a:ext cx="1735648" cy="12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42117" y="5994992"/>
            <a:ext cx="404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5 баллов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26772"/>
          <a:stretch/>
        </p:blipFill>
        <p:spPr>
          <a:xfrm>
            <a:off x="0" y="2243138"/>
            <a:ext cx="2957782" cy="4614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782" y="2243138"/>
            <a:ext cx="5575695" cy="46148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12" y="547201"/>
            <a:ext cx="10571998" cy="970450"/>
          </a:xfrm>
        </p:spPr>
        <p:txBody>
          <a:bodyPr/>
          <a:lstStyle/>
          <a:p>
            <a:r>
              <a:rPr lang="ru-RU" dirty="0" smtClean="0"/>
              <a:t>Определите плотность грунта методом режущего кольца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060" y="3879998"/>
            <a:ext cx="3675940" cy="20172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96799" y="5980728"/>
            <a:ext cx="3731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- 3 балла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479" y="2243138"/>
            <a:ext cx="1545614" cy="18988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9093" y="2243138"/>
            <a:ext cx="2112907" cy="189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95887"/>
          </a:xfrm>
        </p:spPr>
        <p:txBody>
          <a:bodyPr/>
          <a:lstStyle/>
          <a:p>
            <a:r>
              <a:rPr lang="ru-RU" altLang="ru-RU" sz="2800" dirty="0">
                <a:latin typeface="Arial" panose="020B0604020202020204" pitchFamily="34" charset="0"/>
              </a:rPr>
              <a:t>Сколько кирпичей плотностью 1800 кг/м</a:t>
            </a:r>
            <a:r>
              <a:rPr lang="ru-RU" altLang="ru-RU" sz="2800" baseline="30000" dirty="0">
                <a:latin typeface="Arial" panose="020B0604020202020204" pitchFamily="34" charset="0"/>
              </a:rPr>
              <a:t>3</a:t>
            </a:r>
            <a:r>
              <a:rPr lang="ru-RU" altLang="ru-RU" sz="2800" dirty="0">
                <a:latin typeface="Arial" panose="020B0604020202020204" pitchFamily="34" charset="0"/>
              </a:rPr>
              <a:t> и размерами 250 × 120 × 65 мм можно перевезти на машине грузоподъёмностью </a:t>
            </a:r>
            <a:r>
              <a:rPr lang="en-US" altLang="ru-RU" sz="2800" dirty="0" smtClean="0">
                <a:latin typeface="Arial" panose="020B0604020202020204" pitchFamily="34" charset="0"/>
              </a:rPr>
              <a:t>4</a:t>
            </a:r>
            <a:r>
              <a:rPr lang="ru-RU" altLang="ru-RU" sz="2800" dirty="0">
                <a:latin typeface="Arial" panose="020B0604020202020204" pitchFamily="34" charset="0"/>
              </a:rPr>
              <a:t> т</a:t>
            </a:r>
            <a:r>
              <a:rPr lang="ru-RU" altLang="ru-RU" sz="2800" dirty="0" smtClean="0">
                <a:latin typeface="Arial" panose="020B0604020202020204" pitchFamily="34" charset="0"/>
              </a:rPr>
              <a:t>?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4363" y="2057400"/>
                <a:ext cx="10758923" cy="42630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ru-RU" altLang="ru-RU" sz="2400" b="1" dirty="0" smtClean="0">
                    <a:latin typeface="Arial" panose="020B0604020202020204" pitchFamily="34" charset="0"/>
                  </a:rPr>
                  <a:t>Решение:</a:t>
                </a: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2400" dirty="0">
                  <a:latin typeface="Arial" panose="020B0604020202020204" pitchFamily="34" charset="0"/>
                </a:endParaRPr>
              </a:p>
              <a:p>
                <a:pPr marL="457200" lvl="0" indent="-45720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AutoNum type="arabicPeriod"/>
                </a:pPr>
                <a:r>
                  <a:rPr lang="ru-RU" altLang="ru-RU" sz="2400" dirty="0" smtClean="0">
                    <a:latin typeface="Arial" panose="020B0604020202020204" pitchFamily="34" charset="0"/>
                  </a:rPr>
                  <a:t>Найдём </a:t>
                </a:r>
                <a:r>
                  <a:rPr lang="ru-RU" altLang="ru-RU" sz="2400" dirty="0">
                    <a:latin typeface="Arial" panose="020B0604020202020204" pitchFamily="34" charset="0"/>
                  </a:rPr>
                  <a:t>объём одного кирпича </a:t>
                </a:r>
                <a:endParaRPr lang="en-US" altLang="ru-RU" sz="2400" dirty="0" smtClean="0">
                  <a:latin typeface="Arial" panose="020B0604020202020204" pitchFamily="34" charset="0"/>
                </a:endParaRPr>
              </a:p>
              <a:p>
                <a:pPr marL="457200" lvl="0" indent="-45720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AutoNum type="arabicPeriod"/>
                </a:pPr>
                <a:endParaRPr lang="ru-RU" altLang="ru-RU" sz="2400" dirty="0">
                  <a:latin typeface="Arial" panose="020B0604020202020204" pitchFamily="34" charset="0"/>
                </a:endParaRP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ru-RU" altLang="ru-RU" sz="2400" i="1" dirty="0">
                    <a:latin typeface="Arial" panose="020B0604020202020204" pitchFamily="34" charset="0"/>
                  </a:rPr>
                  <a:t>V </a:t>
                </a:r>
                <a:r>
                  <a:rPr lang="ru-RU" altLang="ru-RU" sz="2400" dirty="0">
                    <a:latin typeface="Arial" panose="020B0604020202020204" pitchFamily="34" charset="0"/>
                  </a:rPr>
                  <a:t> =  250 мм · 120 мм · 65 мм  =  0,25 м · 0,12 м · 0,065 м  =  0,00195 м</a:t>
                </a:r>
                <a:r>
                  <a:rPr lang="ru-RU" altLang="ru-RU" sz="2400" baseline="30000" dirty="0">
                    <a:latin typeface="Arial" panose="020B0604020202020204" pitchFamily="34" charset="0"/>
                  </a:rPr>
                  <a:t>3</a:t>
                </a:r>
                <a:r>
                  <a:rPr lang="ru-RU" altLang="ru-RU" sz="2400" dirty="0" smtClean="0">
                    <a:latin typeface="Arial" panose="020B0604020202020204" pitchFamily="34" charset="0"/>
                  </a:rPr>
                  <a:t>.</a:t>
                </a:r>
                <a:endParaRPr lang="en-US" altLang="ru-RU" sz="2400" dirty="0" smtClean="0">
                  <a:latin typeface="Arial" panose="020B0604020202020204" pitchFamily="34" charset="0"/>
                </a:endParaRP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2400" dirty="0" smtClean="0">
                  <a:latin typeface="Arial" panose="020B0604020202020204" pitchFamily="34" charset="0"/>
                </a:endParaRP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400" dirty="0">
                  <a:latin typeface="Arial" panose="020B0604020202020204" pitchFamily="34" charset="0"/>
                </a:endParaRP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ru-RU" altLang="ru-RU" sz="2400" dirty="0" smtClean="0">
                    <a:latin typeface="Arial" panose="020B0604020202020204" pitchFamily="34" charset="0"/>
                  </a:rPr>
                  <a:t>2. Найдём массу одного кирпича</a:t>
                </a:r>
                <a:endParaRPr lang="en-US" altLang="ru-RU" sz="2400" dirty="0" smtClean="0">
                  <a:latin typeface="Arial" panose="020B0604020202020204" pitchFamily="34" charset="0"/>
                </a:endParaRP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2400" dirty="0" smtClean="0">
                  <a:latin typeface="Arial" panose="020B0604020202020204" pitchFamily="34" charset="0"/>
                </a:endParaRP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ru-RU" sz="2400" i="1" dirty="0" smtClean="0">
                    <a:latin typeface="Arial" panose="020B0604020202020204" pitchFamily="34" charset="0"/>
                  </a:rPr>
                  <a:t>m</a:t>
                </a:r>
                <a:r>
                  <a:rPr lang="ru-RU" altLang="ru-RU" sz="2400" baseline="-25000" dirty="0" smtClean="0">
                    <a:latin typeface="Arial" panose="020B0604020202020204" pitchFamily="34" charset="0"/>
                  </a:rPr>
                  <a:t>1 </a:t>
                </a:r>
                <a:r>
                  <a:rPr lang="ru-RU" altLang="ru-RU" sz="2400" dirty="0" smtClean="0">
                    <a:latin typeface="Arial" panose="020B0604020202020204" pitchFamily="34" charset="0"/>
                  </a:rPr>
                  <a:t>= </a:t>
                </a:r>
                <a:r>
                  <a:rPr lang="el-GR" altLang="ru-RU" sz="2400" i="1" dirty="0" smtClean="0">
                    <a:latin typeface="Arial" panose="020B0604020202020204" pitchFamily="34" charset="0"/>
                  </a:rPr>
                  <a:t>ρ</a:t>
                </a:r>
                <a:r>
                  <a:rPr lang="ru-RU" altLang="ru-RU" sz="2400" i="1" dirty="0" smtClean="0">
                    <a:latin typeface="Arial" panose="020B0604020202020204" pitchFamily="34" charset="0"/>
                  </a:rPr>
                  <a:t> · </a:t>
                </a:r>
                <a:r>
                  <a:rPr lang="ru-RU" altLang="ru-RU" sz="2400" i="1" dirty="0">
                    <a:latin typeface="Arial" panose="020B0604020202020204" pitchFamily="34" charset="0"/>
                  </a:rPr>
                  <a:t>V</a:t>
                </a:r>
                <a:r>
                  <a:rPr lang="ru-RU" altLang="ru-RU" sz="2400" dirty="0">
                    <a:latin typeface="Arial" panose="020B0604020202020204" pitchFamily="34" charset="0"/>
                  </a:rPr>
                  <a:t>  </a:t>
                </a:r>
                <a:r>
                  <a:rPr lang="ru-RU" altLang="ru-RU" sz="2400" dirty="0" smtClean="0">
                    <a:latin typeface="Arial" panose="020B0604020202020204" pitchFamily="34" charset="0"/>
                  </a:rPr>
                  <a:t>= </a:t>
                </a:r>
                <a:r>
                  <a:rPr lang="ru-RU" altLang="ru-RU" sz="2400" dirty="0">
                    <a:latin typeface="Arial" panose="020B0604020202020204" pitchFamily="34" charset="0"/>
                  </a:rPr>
                  <a:t>0,00195 </a:t>
                </a:r>
                <a:r>
                  <a:rPr lang="ru-RU" altLang="ru-RU" sz="2400" dirty="0" smtClean="0">
                    <a:latin typeface="Arial" panose="020B0604020202020204" pitchFamily="34" charset="0"/>
                  </a:rPr>
                  <a:t>м</a:t>
                </a:r>
                <a:r>
                  <a:rPr lang="ru-RU" altLang="ru-RU" sz="2400" baseline="30000" dirty="0" smtClean="0">
                    <a:latin typeface="Arial" panose="020B0604020202020204" pitchFamily="34" charset="0"/>
                  </a:rPr>
                  <a:t>3 </a:t>
                </a:r>
                <a:r>
                  <a:rPr lang="ru-RU" altLang="ru-RU" sz="24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400" i="1" smtClean="0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ru-RU" altLang="ru-RU" sz="2400" dirty="0" smtClean="0">
                    <a:latin typeface="Arial" panose="020B0604020202020204" pitchFamily="34" charset="0"/>
                  </a:rPr>
                  <a:t> 1800</a:t>
                </a:r>
                <a:r>
                  <a:rPr lang="ru-RU" altLang="ru-RU" sz="2400" dirty="0">
                    <a:latin typeface="Arial" panose="020B0604020202020204" pitchFamily="34" charset="0"/>
                  </a:rPr>
                  <a:t> кг/м</a:t>
                </a:r>
                <a:r>
                  <a:rPr lang="ru-RU" altLang="ru-RU" sz="2400" baseline="30000" dirty="0">
                    <a:latin typeface="Arial" panose="020B0604020202020204" pitchFamily="34" charset="0"/>
                  </a:rPr>
                  <a:t>3</a:t>
                </a:r>
                <a:r>
                  <a:rPr lang="ru-RU" altLang="ru-RU" sz="2400" dirty="0">
                    <a:latin typeface="Arial" panose="020B0604020202020204" pitchFamily="34" charset="0"/>
                  </a:rPr>
                  <a:t> </a:t>
                </a:r>
                <a:r>
                  <a:rPr lang="ru-RU" altLang="ru-RU" sz="2400" dirty="0" smtClean="0">
                    <a:latin typeface="Arial" panose="020B0604020202020204" pitchFamily="34" charset="0"/>
                  </a:rPr>
                  <a:t> = 1,35 кг</a:t>
                </a: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400" dirty="0" smtClean="0">
                  <a:latin typeface="Arial" panose="020B0604020202020204" pitchFamily="34" charset="0"/>
                </a:endParaRP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2400" dirty="0">
                  <a:latin typeface="Arial" panose="020B0604020202020204" pitchFamily="34" charset="0"/>
                </a:endParaRP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ru-RU" altLang="ru-RU" sz="2400" dirty="0" smtClean="0">
                    <a:latin typeface="Arial" panose="020B0604020202020204" pitchFamily="34" charset="0"/>
                  </a:rPr>
                  <a:t>3.</a:t>
                </a:r>
                <a:r>
                  <a:rPr lang="en-US" altLang="ru-RU" sz="24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ru-RU" sz="2400" i="1" dirty="0" smtClean="0">
                    <a:latin typeface="Arial" panose="020B0604020202020204" pitchFamily="34" charset="0"/>
                  </a:rPr>
                  <a:t>N</a:t>
                </a:r>
                <a:r>
                  <a:rPr lang="en-US" altLang="ru-RU" sz="24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3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sz="3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33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ru-RU" altLang="ru-RU" sz="33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33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ru-RU" sz="33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ru-RU" sz="3300" dirty="0" smtClean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3300" b="0" i="1" smtClean="0">
                            <a:latin typeface="Cambria Math" panose="02040503050406030204" pitchFamily="18" charset="0"/>
                          </a:rPr>
                          <m:t>4000</m:t>
                        </m:r>
                      </m:num>
                      <m:den>
                        <m:r>
                          <a:rPr lang="en-US" altLang="ru-RU" sz="3300" b="0" i="1" smtClean="0">
                            <a:latin typeface="Cambria Math" panose="02040503050406030204" pitchFamily="18" charset="0"/>
                          </a:rPr>
                          <m:t>3,51</m:t>
                        </m:r>
                      </m:den>
                    </m:f>
                  </m:oMath>
                </a14:m>
                <a:r>
                  <a:rPr lang="en-US" altLang="ru-RU" sz="2400" dirty="0" smtClean="0">
                    <a:latin typeface="Arial" panose="020B0604020202020204" pitchFamily="34" charset="0"/>
                  </a:rPr>
                  <a:t> = 1139,6</a:t>
                </a:r>
                <a:endParaRPr lang="ru-RU" altLang="ru-RU" sz="2400" dirty="0">
                  <a:latin typeface="Arial" panose="020B0604020202020204" pitchFamily="34" charset="0"/>
                </a:endParaRP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ru-RU" altLang="ru-RU" sz="2400" dirty="0">
                    <a:latin typeface="Arial" panose="020B0604020202020204" pitchFamily="34" charset="0"/>
                  </a:rPr>
                  <a:t> </a:t>
                </a:r>
              </a:p>
              <a:p>
                <a:pPr marL="0" lvl="0" indent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ru-RU" altLang="ru-RU" sz="3800" dirty="0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Ответ: </a:t>
                </a:r>
                <a:r>
                  <a:rPr lang="en-US" altLang="ru-RU" sz="3800" dirty="0" smtClean="0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1139 </a:t>
                </a:r>
                <a:r>
                  <a:rPr lang="ru-RU" altLang="ru-RU" sz="3800" dirty="0" smtClean="0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штук</a:t>
                </a:r>
                <a:endParaRPr lang="ru-RU" altLang="ru-RU" sz="3800" dirty="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3" y="2057400"/>
                <a:ext cx="10758923" cy="42630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m_1=\rho V_1=1800кг/м в кубе умножить на 0,00195 м в кубе =3,51кг."/>
          <p:cNvSpPr>
            <a:spLocks noChangeAspect="1" noChangeArrowheads="1"/>
          </p:cNvSpPr>
          <p:nvPr/>
        </p:nvSpPr>
        <p:spPr bwMode="auto">
          <a:xfrm>
            <a:off x="3930650" y="344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N= дробь: числитель: m, знаменатель: m_1 конец дроби = дробь: числитель: 3000кг, знаменатель: 3,51кг конец дроби =854. "/>
          <p:cNvSpPr>
            <a:spLocks noChangeAspect="1" noChangeArrowheads="1"/>
          </p:cNvSpPr>
          <p:nvPr/>
        </p:nvSpPr>
        <p:spPr bwMode="auto">
          <a:xfrm>
            <a:off x="155575" y="633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8052" y="5858798"/>
            <a:ext cx="404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Цена вопроса - 5 баллов </a:t>
            </a:r>
            <a:endParaRPr lang="ru-RU" sz="2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62" y="390038"/>
            <a:ext cx="9919913" cy="970450"/>
          </a:xfrm>
        </p:spPr>
        <p:txBody>
          <a:bodyPr/>
          <a:lstStyle/>
          <a:p>
            <a:r>
              <a:rPr lang="ru-RU" dirty="0" smtClean="0"/>
              <a:t>Подсчитайте баллы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5086" y="2372114"/>
            <a:ext cx="6386948" cy="36365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Попробуйте дома построить «башню плотности»</a:t>
            </a:r>
          </a:p>
          <a:p>
            <a:pPr marL="0" indent="0" algn="ctr">
              <a:buNone/>
            </a:pPr>
            <a:endParaRPr lang="ru-RU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 smtClean="0"/>
              <a:t>Спасибо за активную работу.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Проигравших </a:t>
            </a:r>
            <a:r>
              <a:rPr lang="ru-RU" sz="3200" dirty="0"/>
              <a:t>нет!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372114"/>
            <a:ext cx="4252913" cy="3950054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4129087" y="2943225"/>
            <a:ext cx="1165999" cy="400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9" y="617254"/>
            <a:ext cx="10910945" cy="9704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Helvetica" panose="020B0604020202020204" pitchFamily="34" charset="0"/>
              </a:rPr>
              <a:t>Почему </a:t>
            </a:r>
            <a:r>
              <a:rPr lang="ru-RU" dirty="0">
                <a:solidFill>
                  <a:schemeClr val="tx1"/>
                </a:solidFill>
                <a:latin typeface="Helvetica" panose="020B0604020202020204" pitchFamily="34" charset="0"/>
              </a:rPr>
              <a:t>тела, имеющие равную массу могут иметь разный объём?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https://cf2.ppt-online.org/files2/slide/d/dFvUJQf9japeno71HhCDywxZ20Er3zigVtqscMASL/slide-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43233" r="29616" b="5927"/>
          <a:stretch/>
        </p:blipFill>
        <p:spPr bwMode="auto">
          <a:xfrm>
            <a:off x="969819" y="2389508"/>
            <a:ext cx="5417126" cy="3805889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32512" y="5698957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520 кг/м³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8751" y="5731224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2700 кг/м³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0346" y="2724788"/>
            <a:ext cx="1522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алюминий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05288" y="2724788"/>
            <a:ext cx="921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сосна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70177" y="2101969"/>
            <a:ext cx="465138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Helvetica" panose="020B0604020202020204" pitchFamily="34" charset="0"/>
            </a:endParaRP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       Плотность вещества зависит от массы атомов, из которых оно состоит, и от плотности упаковки атомов и молекул в веществе. 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ru-RU" sz="2000" dirty="0"/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       Чем больше масса атомов и чем плотнее они к друг другу, тем выше плотность и тяжелее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32580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35" y="668861"/>
            <a:ext cx="11284528" cy="970450"/>
          </a:xfrm>
        </p:spPr>
        <p:txBody>
          <a:bodyPr/>
          <a:lstStyle/>
          <a:p>
            <a:r>
              <a:rPr lang="ru-RU" sz="3600" dirty="0">
                <a:latin typeface="Helvetica" panose="020B0604020202020204" pitchFamily="34" charset="0"/>
              </a:rPr>
              <a:t>Тела, имеющие равные объемы, но состоящие </a:t>
            </a:r>
            <a:r>
              <a:rPr lang="ru-RU" sz="3600" dirty="0" smtClean="0">
                <a:latin typeface="Helvetica" panose="020B0604020202020204" pitchFamily="34" charset="0"/>
              </a:rPr>
              <a:t/>
            </a:r>
            <a:br>
              <a:rPr lang="ru-RU" sz="3600" dirty="0" smtClean="0">
                <a:latin typeface="Helvetica" panose="020B0604020202020204" pitchFamily="34" charset="0"/>
              </a:rPr>
            </a:br>
            <a:r>
              <a:rPr lang="ru-RU" sz="3600" dirty="0" smtClean="0">
                <a:latin typeface="Helvetica" panose="020B0604020202020204" pitchFamily="34" charset="0"/>
              </a:rPr>
              <a:t>из </a:t>
            </a:r>
            <a:r>
              <a:rPr lang="ru-RU" sz="3600" dirty="0">
                <a:latin typeface="Helvetica" panose="020B0604020202020204" pitchFamily="34" charset="0"/>
              </a:rPr>
              <a:t>разных веществ, имеют разные массы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1" y="2690131"/>
            <a:ext cx="10790589" cy="330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5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Плотность воды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2137682"/>
            <a:ext cx="6763431" cy="42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227" y="2529572"/>
            <a:ext cx="3719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Плотность одного и того же вещества в твердом, жидком и газообразном состояниях различна.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841" y="4498802"/>
            <a:ext cx="390048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Например, </a:t>
            </a:r>
            <a:r>
              <a:rPr lang="ru-RU" sz="2000" dirty="0" smtClean="0"/>
              <a:t>плотность: </a:t>
            </a:r>
            <a:endParaRPr lang="ru-RU" sz="20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воды —  </a:t>
            </a:r>
            <a:r>
              <a:rPr lang="ru-RU" sz="2000" dirty="0" smtClean="0"/>
              <a:t>1000 кг/м</a:t>
            </a:r>
            <a:r>
              <a:rPr lang="ru-RU" sz="2000" baseline="30000" dirty="0" smtClean="0"/>
              <a:t>3</a:t>
            </a:r>
            <a:r>
              <a:rPr lang="ru-RU" sz="2000" dirty="0"/>
              <a:t>​,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льда — </a:t>
            </a:r>
            <a:r>
              <a:rPr lang="ru-RU" sz="2000" dirty="0" smtClean="0"/>
              <a:t>900 кг/м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​</a:t>
            </a:r>
            <a:r>
              <a:rPr lang="ru-RU" sz="2000" dirty="0"/>
              <a:t>,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водяного пара — </a:t>
            </a:r>
            <a:r>
              <a:rPr lang="ru-RU" sz="2000" dirty="0" smtClean="0"/>
              <a:t>0.590 кг/м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63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31241"/>
          </a:xfrm>
        </p:spPr>
        <p:txBody>
          <a:bodyPr/>
          <a:lstStyle/>
          <a:p>
            <a:r>
              <a:rPr lang="ru-RU" dirty="0">
                <a:latin typeface="Helvetica" panose="020B0604020202020204" pitchFamily="34" charset="0"/>
              </a:rPr>
              <a:t>Виды плотности </a:t>
            </a:r>
            <a:r>
              <a:rPr lang="ru-RU" dirty="0" smtClean="0">
                <a:latin typeface="Helvetica" panose="020B0604020202020204" pitchFamily="34" charset="0"/>
              </a:rPr>
              <a:t>сыпучих строительных </a:t>
            </a:r>
            <a:r>
              <a:rPr lang="ru-RU" dirty="0">
                <a:latin typeface="Helvetica" panose="020B0604020202020204" pitchFamily="34" charset="0"/>
              </a:rPr>
              <a:t>материалов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8" y="2228850"/>
            <a:ext cx="10676600" cy="402771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истинная плотность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/>
              <a:t>это характеристика при полном отсутствии пор; </a:t>
            </a:r>
            <a:endParaRPr lang="ru-RU" sz="2000" dirty="0" smtClean="0"/>
          </a:p>
          <a:p>
            <a:pPr algn="just"/>
            <a:endParaRPr lang="ru-RU" sz="800" dirty="0"/>
          </a:p>
          <a:p>
            <a:pPr algn="just"/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насыпная 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плотность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>это показатель, который применяется к сыпучим строительным материалам. К ним относится щебень, гравий, песок. Здесь учитывается пористость вещества. Масса материала может уменьшаться (при одинаковом объёме) из-за увеличения пустот</a:t>
            </a:r>
            <a:r>
              <a:rPr lang="ru-RU" sz="2000" dirty="0" smtClean="0"/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средняя плотность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/>
              <a:t>это масса единицы объема материала в естественном </a:t>
            </a:r>
            <a:r>
              <a:rPr lang="ru-RU" sz="2000" dirty="0" smtClean="0"/>
              <a:t>состоянии.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11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Приборы для определения плотности</a:t>
            </a:r>
            <a:endParaRPr lang="ru-RU" dirty="0"/>
          </a:p>
        </p:txBody>
      </p:sp>
      <p:pic>
        <p:nvPicPr>
          <p:cNvPr id="2052" name="Picture 4" descr="https://www.sthim72.ru/upload/resize_cache/iblock/348/1000_1000_1/34823eb564ea3ca921610ab9531e6a2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r="11551"/>
          <a:stretch/>
        </p:blipFill>
        <p:spPr bwMode="auto">
          <a:xfrm>
            <a:off x="460375" y="2080329"/>
            <a:ext cx="998311" cy="207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33150" y="3959703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Пикнометр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02940" y="3959703"/>
            <a:ext cx="3778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Стационарные цифровые плотномеры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59" y="2053596"/>
            <a:ext cx="1852548" cy="179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3220" y="4136151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Ареометр</a:t>
            </a:r>
          </a:p>
        </p:txBody>
      </p:sp>
      <p:sp>
        <p:nvSpPr>
          <p:cNvPr id="3" name="AutoShape 4" descr="Цифровой плотномер DM40 купить в Москве, выгодная цена - «Профприбор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Цифровой плотномер DM40 купить в Москве, выгодная цена - «Профприбор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Сведения о средстве измерений: 67594-17 Плотномеры автоматическ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78" y="2053596"/>
            <a:ext cx="3992865" cy="17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asertex.ru/images/tovar2/criovffz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r="14241"/>
          <a:stretch/>
        </p:blipFill>
        <p:spPr bwMode="auto">
          <a:xfrm>
            <a:off x="9285514" y="2053596"/>
            <a:ext cx="2471058" cy="28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191061" y="4964716"/>
            <a:ext cx="261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Динамический плотномер</a:t>
            </a:r>
          </a:p>
        </p:txBody>
      </p:sp>
      <p:pic>
        <p:nvPicPr>
          <p:cNvPr id="2060" name="Picture 12" descr="https://dv-expert.org/data/big/60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47" y="4432642"/>
            <a:ext cx="1936576" cy="15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311927" y="6029374"/>
            <a:ext cx="3560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Портативные цифровые плотномеры</a:t>
            </a:r>
          </a:p>
        </p:txBody>
      </p:sp>
      <p:pic>
        <p:nvPicPr>
          <p:cNvPr id="2062" name="Picture 14" descr="https://www.dia-m.ru/upload/iblock/05e/303308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31" y="4432642"/>
            <a:ext cx="1774990" cy="15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лотномеры, гидростатическое взвешивание - купить в Москве для лаборатории.  Есть всё! | Диаэм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r="9457"/>
          <a:stretch/>
        </p:blipFill>
        <p:spPr bwMode="auto">
          <a:xfrm>
            <a:off x="3326017" y="4432642"/>
            <a:ext cx="1549001" cy="14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27335" y="5835345"/>
            <a:ext cx="19463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Плотномер для </a:t>
            </a:r>
          </a:p>
          <a:p>
            <a:pPr algn="ctr"/>
            <a:r>
              <a:rPr lang="ru-RU" sz="1400" dirty="0"/>
              <a:t>гидростатического </a:t>
            </a:r>
          </a:p>
          <a:p>
            <a:pPr algn="ctr"/>
            <a:r>
              <a:rPr lang="ru-RU" sz="1400" dirty="0"/>
              <a:t>взвешивания</a:t>
            </a:r>
          </a:p>
        </p:txBody>
      </p:sp>
      <p:pic>
        <p:nvPicPr>
          <p:cNvPr id="2066" name="Picture 18" descr="Устройство для определения насыпной плотности BD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0" r="22561"/>
          <a:stretch/>
        </p:blipFill>
        <p:spPr bwMode="auto">
          <a:xfrm>
            <a:off x="1719943" y="2503465"/>
            <a:ext cx="1244048" cy="20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602444" y="4562410"/>
            <a:ext cx="16065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Устройство для </a:t>
            </a:r>
          </a:p>
          <a:p>
            <a:pPr algn="ctr"/>
            <a:r>
              <a:rPr lang="ru-RU" sz="1400" dirty="0"/>
              <a:t>определения </a:t>
            </a:r>
          </a:p>
          <a:p>
            <a:pPr algn="ctr"/>
            <a:r>
              <a:rPr lang="ru-RU" sz="1400" dirty="0"/>
              <a:t>насыпной </a:t>
            </a:r>
          </a:p>
          <a:p>
            <a:pPr algn="ctr"/>
            <a:r>
              <a:rPr lang="ru-RU" sz="1400" dirty="0"/>
              <a:t>плотности</a:t>
            </a:r>
          </a:p>
        </p:txBody>
      </p:sp>
      <p:pic>
        <p:nvPicPr>
          <p:cNvPr id="2068" name="Picture 20" descr="Прибор Ле-Шатель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-806" r="33132" b="806"/>
          <a:stretch/>
        </p:blipFill>
        <p:spPr bwMode="auto">
          <a:xfrm>
            <a:off x="449328" y="4474705"/>
            <a:ext cx="1009358" cy="204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533257" y="6198651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/>
              <a:t>Ле-Шателье</a:t>
            </a:r>
            <a:endParaRPr lang="ru-RU" sz="1400" dirty="0"/>
          </a:p>
        </p:txBody>
      </p:sp>
      <p:pic>
        <p:nvPicPr>
          <p:cNvPr id="2070" name="Picture 22" descr="Кольцо d 70 мм к комплекту КП-402, цена в Ростове-на-Дону от компании ООО  Партнер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514" y="5376091"/>
            <a:ext cx="1416061" cy="106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732445" y="5907114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Режущее </a:t>
            </a:r>
          </a:p>
          <a:p>
            <a:pPr algn="ctr"/>
            <a:r>
              <a:rPr lang="ru-RU" sz="1400" dirty="0"/>
              <a:t>кольцо</a:t>
            </a:r>
          </a:p>
        </p:txBody>
      </p:sp>
    </p:spTree>
    <p:extLst>
      <p:ext uri="{BB962C8B-B14F-4D97-AF65-F5344CB8AC3E}">
        <p14:creationId xmlns:p14="http://schemas.microsoft.com/office/powerpoint/2010/main" val="5168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48" y="287775"/>
            <a:ext cx="10571998" cy="970450"/>
          </a:xfrm>
        </p:spPr>
        <p:txBody>
          <a:bodyPr/>
          <a:lstStyle/>
          <a:p>
            <a:r>
              <a:rPr lang="ru-RU" dirty="0" smtClean="0"/>
              <a:t>Пикнометры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426" y="2323229"/>
            <a:ext cx="3209002" cy="53227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пикнометров: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25728" y="3929581"/>
            <a:ext cx="2438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Стандартный пикнометр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64286" y="3929540"/>
            <a:ext cx="2462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Пикнометр Гей-Люссака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803" y="6161924"/>
            <a:ext cx="2403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Пикнометр Менделеева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0619" y="6161924"/>
            <a:ext cx="2210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Пикнометр </a:t>
            </a:r>
            <a:r>
              <a:rPr lang="ru-RU" sz="1400" dirty="0" err="1"/>
              <a:t>Оствальда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01988" y="3929540"/>
            <a:ext cx="2331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Пикнометр </a:t>
            </a:r>
            <a:r>
              <a:rPr lang="ru-RU" sz="1400" dirty="0" err="1"/>
              <a:t>Рейшауэра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45810" y="6171810"/>
            <a:ext cx="2048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Пикнометр для газов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41560" y="6171810"/>
            <a:ext cx="2073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Гелиевый пикнометр</a:t>
            </a:r>
          </a:p>
        </p:txBody>
      </p:sp>
      <p:pic>
        <p:nvPicPr>
          <p:cNvPr id="3074" name="Picture 2" descr="Пикнометр Рейшауэра, 25 м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12" y="2143756"/>
            <a:ext cx="1430789" cy="17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икнометр ПГ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867" y="4494711"/>
            <a:ext cx="1611435" cy="161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MAX 1632431722030 Колба Гей-Люссака (пикнометр), 100 мл купить по  доступной цене в Санкт-Петербурге с быстрой доставкой по всей России |  ГЕРМЕО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7860" r="46967" b="20182"/>
          <a:stretch/>
        </p:blipFill>
        <p:spPr bwMode="auto">
          <a:xfrm>
            <a:off x="6942867" y="2111828"/>
            <a:ext cx="1611434" cy="17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ELPYCNO L - Измерение плотности - Измерение Адсорбции Газ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728" y="4494711"/>
            <a:ext cx="2417153" cy="161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Биография Д.И. Менделеев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158"/>
          <a:stretch/>
        </p:blipFill>
        <p:spPr bwMode="auto">
          <a:xfrm>
            <a:off x="657043" y="3009849"/>
            <a:ext cx="2171352" cy="30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www.booksite.ru/fulltext/1/001/009/001/23267712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4" b="5030"/>
          <a:stretch/>
        </p:blipFill>
        <p:spPr bwMode="auto">
          <a:xfrm>
            <a:off x="4487630" y="4390861"/>
            <a:ext cx="610951" cy="17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Пикнометр ПЖ2-1-КШ 5/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21" y="2111828"/>
            <a:ext cx="1758042" cy="175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12858" y="1039164"/>
            <a:ext cx="5513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Применяют для </a:t>
            </a:r>
            <a:r>
              <a:rPr lang="ru-RU" sz="2000" dirty="0">
                <a:solidFill>
                  <a:schemeClr val="bg1"/>
                </a:solidFill>
              </a:rPr>
              <a:t>определения истинной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плотности сыпучих материалов и грунтов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1279</TotalTime>
  <Words>869</Words>
  <Application>Microsoft Office PowerPoint</Application>
  <PresentationFormat>Широкоэкранный</PresentationFormat>
  <Paragraphs>200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Cambria Math</vt:lpstr>
      <vt:lpstr>Century Gothic</vt:lpstr>
      <vt:lpstr>Helvetica</vt:lpstr>
      <vt:lpstr>Times New Roman</vt:lpstr>
      <vt:lpstr>unset</vt:lpstr>
      <vt:lpstr>Wingdings 2</vt:lpstr>
      <vt:lpstr>Цитаты</vt:lpstr>
      <vt:lpstr>Плотность строительных материалов</vt:lpstr>
      <vt:lpstr>Что называется плотностью?</vt:lpstr>
      <vt:lpstr>Тела с равными массами, но состоящие из разных веществ, имеют разные объемы</vt:lpstr>
      <vt:lpstr>Почему тела, имеющие равную массу могут иметь разный объём?</vt:lpstr>
      <vt:lpstr>Тела, имеющие равные объемы, но состоящие  из разных веществ, имеют разные массы</vt:lpstr>
      <vt:lpstr>Плотность воды</vt:lpstr>
      <vt:lpstr>Виды плотности сыпучих строительных материалов</vt:lpstr>
      <vt:lpstr>Приборы для определения плотности</vt:lpstr>
      <vt:lpstr>Пикнометры</vt:lpstr>
      <vt:lpstr>Объемомер Ле-Шателье</vt:lpstr>
      <vt:lpstr>Ареометры и их принцип работы</vt:lpstr>
      <vt:lpstr>Плотномеры</vt:lpstr>
      <vt:lpstr>Особенности измерения  насыпной плотности </vt:lpstr>
      <vt:lpstr>Определение средней плотности образцов правильной формы</vt:lpstr>
      <vt:lpstr>Определение средней плотности образцов неправильной формы</vt:lpstr>
      <vt:lpstr>Знаете ли Вы?</vt:lpstr>
      <vt:lpstr>Знаете ли Вы?</vt:lpstr>
      <vt:lpstr>Как принято обозначать плотность?</vt:lpstr>
      <vt:lpstr>Укажите верное определения понятия плотность</vt:lpstr>
      <vt:lpstr>Как можно найти вес тела, если известен его объём и вещество, из которого оно состоит?</vt:lpstr>
      <vt:lpstr>Какой  из двух материалов имеет большую плотность?</vt:lpstr>
      <vt:lpstr>Тело, состоящее из какого вещества, будет имеет наименьший объем при одинаковой массе?</vt:lpstr>
      <vt:lpstr>Почему у различных тел равного размера масса может быть различной, хотя они состоят из одних и тех же элементарных частиц?</vt:lpstr>
      <vt:lpstr>Почему газы такие лёгкие?</vt:lpstr>
      <vt:lpstr>Какая величина учитывает «степень упаковки» элементарных частиц в веществе?</vt:lpstr>
      <vt:lpstr>Как называется прибор для определения плотности?</vt:lpstr>
      <vt:lpstr>Почему лёд не тонет в воде?</vt:lpstr>
      <vt:lpstr>Как проверить свежесть яиц?</vt:lpstr>
      <vt:lpstr>Определите плотность нефтяного битума</vt:lpstr>
      <vt:lpstr>Определите истинную плотность песка, используя метод вытесненной жидкости</vt:lpstr>
      <vt:lpstr>Определите плотность грунта методом режущего кольца</vt:lpstr>
      <vt:lpstr>Сколько кирпичей плотностью 1800 кг/м3 и размерами 250 × 120 × 65 мм можно перевезти на машине грузоподъёмностью 4 т?</vt:lpstr>
      <vt:lpstr>Подсчитайте баллы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Плотность строительных материалов</dc:title>
  <dc:creator>Елена Скляренко</dc:creator>
  <cp:lastModifiedBy>Елена Скляренко</cp:lastModifiedBy>
  <cp:revision>85</cp:revision>
  <dcterms:created xsi:type="dcterms:W3CDTF">2024-01-21T17:07:01Z</dcterms:created>
  <dcterms:modified xsi:type="dcterms:W3CDTF">2024-02-28T21:24:02Z</dcterms:modified>
</cp:coreProperties>
</file>